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599988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5050"/>
    <a:srgbClr val="F9BDBD"/>
    <a:srgbClr val="F7ABAB"/>
    <a:srgbClr val="F38585"/>
    <a:srgbClr val="00FFCC"/>
    <a:srgbClr val="CC66FF"/>
    <a:srgbClr val="003366"/>
    <a:srgbClr val="9933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D70C2-A124-46C0-8383-2667B10BE128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8BE12-7ED2-447B-ABFE-CD734C7CFA7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03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1pPr>
    <a:lvl2pPr marL="483809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2pPr>
    <a:lvl3pPr marL="967618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3pPr>
    <a:lvl4pPr marL="1451427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4pPr>
    <a:lvl5pPr marL="1935236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5pPr>
    <a:lvl6pPr marL="2419045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6pPr>
    <a:lvl7pPr marL="2902854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7pPr>
    <a:lvl8pPr marL="3386663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8pPr>
    <a:lvl9pPr marL="3870472" algn="l" defTabSz="967618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4999" y="1237198"/>
            <a:ext cx="9449991" cy="2631887"/>
          </a:xfrm>
        </p:spPr>
        <p:txBody>
          <a:bodyPr anchor="b"/>
          <a:lstStyle>
            <a:lvl1pPr algn="ctr">
              <a:defRPr sz="6201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3970580"/>
            <a:ext cx="9449991" cy="1825171"/>
          </a:xfrm>
        </p:spPr>
        <p:txBody>
          <a:bodyPr/>
          <a:lstStyle>
            <a:lvl1pPr marL="0" indent="0" algn="ctr">
              <a:buNone/>
              <a:defRPr sz="2480"/>
            </a:lvl1pPr>
            <a:lvl2pPr marL="472525" indent="0" algn="ctr">
              <a:buNone/>
              <a:defRPr sz="2067"/>
            </a:lvl2pPr>
            <a:lvl3pPr marL="945051" indent="0" algn="ctr">
              <a:buNone/>
              <a:defRPr sz="1860"/>
            </a:lvl3pPr>
            <a:lvl4pPr marL="1417577" indent="0" algn="ctr">
              <a:buNone/>
              <a:defRPr sz="1654"/>
            </a:lvl4pPr>
            <a:lvl5pPr marL="1890103" indent="0" algn="ctr">
              <a:buNone/>
              <a:defRPr sz="1654"/>
            </a:lvl5pPr>
            <a:lvl6pPr marL="2362628" indent="0" algn="ctr">
              <a:buNone/>
              <a:defRPr sz="1654"/>
            </a:lvl6pPr>
            <a:lvl7pPr marL="2835154" indent="0" algn="ctr">
              <a:buNone/>
              <a:defRPr sz="1654"/>
            </a:lvl7pPr>
            <a:lvl8pPr marL="3307679" indent="0" algn="ctr">
              <a:buNone/>
              <a:defRPr sz="1654"/>
            </a:lvl8pPr>
            <a:lvl9pPr marL="3780206" indent="0" algn="ctr">
              <a:buNone/>
              <a:defRPr sz="1654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444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217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6" y="1884670"/>
            <a:ext cx="10867490" cy="3144614"/>
          </a:xfrm>
        </p:spPr>
        <p:txBody>
          <a:bodyPr anchor="b"/>
          <a:lstStyle>
            <a:lvl1pPr>
              <a:defRPr sz="6201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6" y="5059034"/>
            <a:ext cx="10867490" cy="1653678"/>
          </a:xfrm>
        </p:spPr>
        <p:txBody>
          <a:bodyPr/>
          <a:lstStyle>
            <a:lvl1pPr marL="0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1pPr>
            <a:lvl2pPr marL="472525" indent="0">
              <a:buNone/>
              <a:defRPr sz="2067">
                <a:solidFill>
                  <a:schemeClr val="tx1">
                    <a:tint val="75000"/>
                  </a:schemeClr>
                </a:solidFill>
              </a:defRPr>
            </a:lvl2pPr>
            <a:lvl3pPr marL="945051" indent="0">
              <a:buNone/>
              <a:defRPr sz="1860">
                <a:solidFill>
                  <a:schemeClr val="tx1">
                    <a:tint val="75000"/>
                  </a:schemeClr>
                </a:solidFill>
              </a:defRPr>
            </a:lvl3pPr>
            <a:lvl4pPr marL="1417577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4pPr>
            <a:lvl5pPr marL="1890103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5pPr>
            <a:lvl6pPr marL="2362628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6pPr>
            <a:lvl7pPr marL="2835154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7pPr>
            <a:lvl8pPr marL="3307679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8pPr>
            <a:lvl9pPr marL="3780206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321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50" y="2012414"/>
            <a:ext cx="5354995" cy="479654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5" y="2012414"/>
            <a:ext cx="5354995" cy="479654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4374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402483"/>
            <a:ext cx="10867490" cy="1461188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1853171"/>
            <a:ext cx="5330386" cy="908210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525" indent="0">
              <a:buNone/>
              <a:defRPr sz="2067" b="1"/>
            </a:lvl2pPr>
            <a:lvl3pPr marL="945051" indent="0">
              <a:buNone/>
              <a:defRPr sz="1860" b="1"/>
            </a:lvl3pPr>
            <a:lvl4pPr marL="1417577" indent="0">
              <a:buNone/>
              <a:defRPr sz="1654" b="1"/>
            </a:lvl4pPr>
            <a:lvl5pPr marL="1890103" indent="0">
              <a:buNone/>
              <a:defRPr sz="1654" b="1"/>
            </a:lvl5pPr>
            <a:lvl6pPr marL="2362628" indent="0">
              <a:buNone/>
              <a:defRPr sz="1654" b="1"/>
            </a:lvl6pPr>
            <a:lvl7pPr marL="2835154" indent="0">
              <a:buNone/>
              <a:defRPr sz="1654" b="1"/>
            </a:lvl7pPr>
            <a:lvl8pPr marL="3307679" indent="0">
              <a:buNone/>
              <a:defRPr sz="1654" b="1"/>
            </a:lvl8pPr>
            <a:lvl9pPr marL="3780206" indent="0">
              <a:buNone/>
              <a:defRPr sz="1654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2761381"/>
            <a:ext cx="5330386" cy="406157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1853171"/>
            <a:ext cx="5356635" cy="908210"/>
          </a:xfrm>
        </p:spPr>
        <p:txBody>
          <a:bodyPr anchor="b"/>
          <a:lstStyle>
            <a:lvl1pPr marL="0" indent="0">
              <a:buNone/>
              <a:defRPr sz="2480" b="1"/>
            </a:lvl1pPr>
            <a:lvl2pPr marL="472525" indent="0">
              <a:buNone/>
              <a:defRPr sz="2067" b="1"/>
            </a:lvl2pPr>
            <a:lvl3pPr marL="945051" indent="0">
              <a:buNone/>
              <a:defRPr sz="1860" b="1"/>
            </a:lvl3pPr>
            <a:lvl4pPr marL="1417577" indent="0">
              <a:buNone/>
              <a:defRPr sz="1654" b="1"/>
            </a:lvl4pPr>
            <a:lvl5pPr marL="1890103" indent="0">
              <a:buNone/>
              <a:defRPr sz="1654" b="1"/>
            </a:lvl5pPr>
            <a:lvl6pPr marL="2362628" indent="0">
              <a:buNone/>
              <a:defRPr sz="1654" b="1"/>
            </a:lvl6pPr>
            <a:lvl7pPr marL="2835154" indent="0">
              <a:buNone/>
              <a:defRPr sz="1654" b="1"/>
            </a:lvl7pPr>
            <a:lvl8pPr marL="3307679" indent="0">
              <a:buNone/>
              <a:defRPr sz="1654" b="1"/>
            </a:lvl8pPr>
            <a:lvl9pPr marL="3780206" indent="0">
              <a:buNone/>
              <a:defRPr sz="1654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2761381"/>
            <a:ext cx="5356635" cy="406157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065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294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973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2" y="503979"/>
            <a:ext cx="4063824" cy="1763924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5" y="1088454"/>
            <a:ext cx="6378745" cy="5372269"/>
          </a:xfrm>
        </p:spPr>
        <p:txBody>
          <a:bodyPr/>
          <a:lstStyle>
            <a:lvl1pPr>
              <a:defRPr sz="3307"/>
            </a:lvl1pPr>
            <a:lvl2pPr>
              <a:defRPr sz="2894"/>
            </a:lvl2pPr>
            <a:lvl3pPr>
              <a:defRPr sz="2480"/>
            </a:lvl3pPr>
            <a:lvl4pPr>
              <a:defRPr sz="2067"/>
            </a:lvl4pPr>
            <a:lvl5pPr>
              <a:defRPr sz="2067"/>
            </a:lvl5pPr>
            <a:lvl6pPr>
              <a:defRPr sz="2067"/>
            </a:lvl6pPr>
            <a:lvl7pPr>
              <a:defRPr sz="2067"/>
            </a:lvl7pPr>
            <a:lvl8pPr>
              <a:defRPr sz="2067"/>
            </a:lvl8pPr>
            <a:lvl9pPr>
              <a:defRPr sz="2067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2" y="2267903"/>
            <a:ext cx="4063824" cy="4201570"/>
          </a:xfrm>
        </p:spPr>
        <p:txBody>
          <a:bodyPr/>
          <a:lstStyle>
            <a:lvl1pPr marL="0" indent="0">
              <a:buNone/>
              <a:defRPr sz="1654"/>
            </a:lvl1pPr>
            <a:lvl2pPr marL="472525" indent="0">
              <a:buNone/>
              <a:defRPr sz="1447"/>
            </a:lvl2pPr>
            <a:lvl3pPr marL="945051" indent="0">
              <a:buNone/>
              <a:defRPr sz="1240"/>
            </a:lvl3pPr>
            <a:lvl4pPr marL="1417577" indent="0">
              <a:buNone/>
              <a:defRPr sz="1034"/>
            </a:lvl4pPr>
            <a:lvl5pPr marL="1890103" indent="0">
              <a:buNone/>
              <a:defRPr sz="1034"/>
            </a:lvl5pPr>
            <a:lvl6pPr marL="2362628" indent="0">
              <a:buNone/>
              <a:defRPr sz="1034"/>
            </a:lvl6pPr>
            <a:lvl7pPr marL="2835154" indent="0">
              <a:buNone/>
              <a:defRPr sz="1034"/>
            </a:lvl7pPr>
            <a:lvl8pPr marL="3307679" indent="0">
              <a:buNone/>
              <a:defRPr sz="1034"/>
            </a:lvl8pPr>
            <a:lvl9pPr marL="3780206" indent="0">
              <a:buNone/>
              <a:defRPr sz="103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898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2" y="503979"/>
            <a:ext cx="4063824" cy="1763924"/>
          </a:xfrm>
        </p:spPr>
        <p:txBody>
          <a:bodyPr anchor="b"/>
          <a:lstStyle>
            <a:lvl1pPr>
              <a:defRPr sz="3307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5" y="1088454"/>
            <a:ext cx="6378745" cy="5372269"/>
          </a:xfrm>
        </p:spPr>
        <p:txBody>
          <a:bodyPr anchor="t"/>
          <a:lstStyle>
            <a:lvl1pPr marL="0" indent="0">
              <a:buNone/>
              <a:defRPr sz="3307"/>
            </a:lvl1pPr>
            <a:lvl2pPr marL="472525" indent="0">
              <a:buNone/>
              <a:defRPr sz="2894"/>
            </a:lvl2pPr>
            <a:lvl3pPr marL="945051" indent="0">
              <a:buNone/>
              <a:defRPr sz="2480"/>
            </a:lvl3pPr>
            <a:lvl4pPr marL="1417577" indent="0">
              <a:buNone/>
              <a:defRPr sz="2067"/>
            </a:lvl4pPr>
            <a:lvl5pPr marL="1890103" indent="0">
              <a:buNone/>
              <a:defRPr sz="2067"/>
            </a:lvl5pPr>
            <a:lvl6pPr marL="2362628" indent="0">
              <a:buNone/>
              <a:defRPr sz="2067"/>
            </a:lvl6pPr>
            <a:lvl7pPr marL="2835154" indent="0">
              <a:buNone/>
              <a:defRPr sz="2067"/>
            </a:lvl7pPr>
            <a:lvl8pPr marL="3307679" indent="0">
              <a:buNone/>
              <a:defRPr sz="2067"/>
            </a:lvl8pPr>
            <a:lvl9pPr marL="3780206" indent="0">
              <a:buNone/>
              <a:defRPr sz="2067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2" y="2267903"/>
            <a:ext cx="4063824" cy="4201570"/>
          </a:xfrm>
        </p:spPr>
        <p:txBody>
          <a:bodyPr/>
          <a:lstStyle>
            <a:lvl1pPr marL="0" indent="0">
              <a:buNone/>
              <a:defRPr sz="1654"/>
            </a:lvl1pPr>
            <a:lvl2pPr marL="472525" indent="0">
              <a:buNone/>
              <a:defRPr sz="1447"/>
            </a:lvl2pPr>
            <a:lvl3pPr marL="945051" indent="0">
              <a:buNone/>
              <a:defRPr sz="1240"/>
            </a:lvl3pPr>
            <a:lvl4pPr marL="1417577" indent="0">
              <a:buNone/>
              <a:defRPr sz="1034"/>
            </a:lvl4pPr>
            <a:lvl5pPr marL="1890103" indent="0">
              <a:buNone/>
              <a:defRPr sz="1034"/>
            </a:lvl5pPr>
            <a:lvl6pPr marL="2362628" indent="0">
              <a:buNone/>
              <a:defRPr sz="1034"/>
            </a:lvl6pPr>
            <a:lvl7pPr marL="2835154" indent="0">
              <a:buNone/>
              <a:defRPr sz="1034"/>
            </a:lvl7pPr>
            <a:lvl8pPr marL="3307679" indent="0">
              <a:buNone/>
              <a:defRPr sz="1034"/>
            </a:lvl8pPr>
            <a:lvl9pPr marL="3780206" indent="0">
              <a:buNone/>
              <a:defRPr sz="1034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405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717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8" y="402484"/>
            <a:ext cx="2716873" cy="6406475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02484"/>
            <a:ext cx="7993118" cy="640647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342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50" y="402483"/>
            <a:ext cx="10867490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50" y="2012414"/>
            <a:ext cx="10867490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50" y="7006700"/>
            <a:ext cx="28349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8E264-A145-4903-B4F1-183394F835E3}" type="datetimeFigureOut">
              <a:rPr lang="th-TH" smtClean="0"/>
              <a:t>12/06/67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7" y="7006700"/>
            <a:ext cx="425249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3" y="7006700"/>
            <a:ext cx="28349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64FA-7F63-4D8E-BE33-DC4768527EB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2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45051" rtl="0" eaLnBrk="1" latinLnBrk="0" hangingPunct="1">
        <a:lnSpc>
          <a:spcPct val="90000"/>
        </a:lnSpc>
        <a:spcBef>
          <a:spcPct val="0"/>
        </a:spcBef>
        <a:buNone/>
        <a:defRPr sz="45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263" indent="-236263" algn="l" defTabSz="945051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2894" kern="1200">
          <a:solidFill>
            <a:schemeClr val="tx1"/>
          </a:solidFill>
          <a:latin typeface="+mn-lt"/>
          <a:ea typeface="+mn-ea"/>
          <a:cs typeface="+mn-cs"/>
        </a:defRPr>
      </a:lvl1pPr>
      <a:lvl2pPr marL="708788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181315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067" kern="1200">
          <a:solidFill>
            <a:schemeClr val="tx1"/>
          </a:solidFill>
          <a:latin typeface="+mn-lt"/>
          <a:ea typeface="+mn-ea"/>
          <a:cs typeface="+mn-cs"/>
        </a:defRPr>
      </a:lvl3pPr>
      <a:lvl4pPr marL="1653840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2126366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598891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3071416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543943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4016468" indent="-236263" algn="l" defTabSz="945051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1pPr>
      <a:lvl2pPr marL="472525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2pPr>
      <a:lvl3pPr marL="945051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17577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1890103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362628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2835154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307679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3780206" algn="l" defTabSz="945051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5.wdp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3.wdp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11.wdp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CF588621-E6D2-41EC-9919-C00F6F215FC8}"/>
              </a:ext>
            </a:extLst>
          </p:cNvPr>
          <p:cNvSpPr/>
          <p:nvPr/>
        </p:nvSpPr>
        <p:spPr>
          <a:xfrm>
            <a:off x="0" y="236091"/>
            <a:ext cx="12599988" cy="1181808"/>
          </a:xfrm>
          <a:prstGeom prst="rect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547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         ขอเชิญชวนผู้อยู่ในข่ายชำระภาษี  ไปชำระภาษีประจำปี 256</a:t>
            </a:r>
            <a:r>
              <a:rPr lang="en-US" sz="4547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4547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sz="4134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ภายในระยะเวลาที่กำหนด</a:t>
            </a:r>
          </a:p>
        </p:txBody>
      </p:sp>
      <p:sp>
        <p:nvSpPr>
          <p:cNvPr id="5" name="วงรี 4">
            <a:extLst>
              <a:ext uri="{FF2B5EF4-FFF2-40B4-BE49-F238E27FC236}">
                <a16:creationId xmlns:a16="http://schemas.microsoft.com/office/drawing/2014/main" id="{40A7A603-5603-4158-B527-1CFD69E8DF93}"/>
              </a:ext>
            </a:extLst>
          </p:cNvPr>
          <p:cNvSpPr/>
          <p:nvPr/>
        </p:nvSpPr>
        <p:spPr>
          <a:xfrm>
            <a:off x="78750" y="1503958"/>
            <a:ext cx="2456998" cy="1619999"/>
          </a:xfrm>
          <a:prstGeom prst="ellipse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sp>
        <p:nvSpPr>
          <p:cNvPr id="7" name="วงรี 6">
            <a:extLst>
              <a:ext uri="{FF2B5EF4-FFF2-40B4-BE49-F238E27FC236}">
                <a16:creationId xmlns:a16="http://schemas.microsoft.com/office/drawing/2014/main" id="{3E90D9B2-D651-4E46-9906-C114E25C4D29}"/>
              </a:ext>
            </a:extLst>
          </p:cNvPr>
          <p:cNvSpPr/>
          <p:nvPr/>
        </p:nvSpPr>
        <p:spPr>
          <a:xfrm>
            <a:off x="2160560" y="1503957"/>
            <a:ext cx="2456998" cy="1619999"/>
          </a:xfrm>
          <a:prstGeom prst="ellipse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2FBFA21-A41D-426E-9B52-DA3F2F2B1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406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47" y="1387519"/>
            <a:ext cx="1703249" cy="1703249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BF252C3-2377-4F9A-9217-7EDD7EB08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667" l="7500" r="94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0" y="1228897"/>
            <a:ext cx="2498098" cy="1703249"/>
          </a:xfrm>
          <a:prstGeom prst="rect">
            <a:avLst/>
          </a:prstGeom>
        </p:spPr>
      </p:pic>
      <p:sp>
        <p:nvSpPr>
          <p:cNvPr id="13" name="ลูกศร: ขวา 12">
            <a:extLst>
              <a:ext uri="{FF2B5EF4-FFF2-40B4-BE49-F238E27FC236}">
                <a16:creationId xmlns:a16="http://schemas.microsoft.com/office/drawing/2014/main" id="{1D87C8D0-74F0-4041-A43B-829AA1B20FC6}"/>
              </a:ext>
            </a:extLst>
          </p:cNvPr>
          <p:cNvSpPr/>
          <p:nvPr/>
        </p:nvSpPr>
        <p:spPr>
          <a:xfrm>
            <a:off x="4553996" y="2031298"/>
            <a:ext cx="695268" cy="499499"/>
          </a:xfrm>
          <a:prstGeom prst="rightArrow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id="{F34F9338-B389-4E4E-97F3-98CDBACB21C8}"/>
              </a:ext>
            </a:extLst>
          </p:cNvPr>
          <p:cNvSpPr/>
          <p:nvPr/>
        </p:nvSpPr>
        <p:spPr>
          <a:xfrm>
            <a:off x="4932559" y="1566955"/>
            <a:ext cx="7023895" cy="1344376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969" b="1" dirty="0">
                <a:solidFill>
                  <a:schemeClr val="tx1"/>
                </a:solidFill>
              </a:rPr>
              <a:t>ภาษีที่ดินและสิ่งปลูกสร้าง </a:t>
            </a:r>
          </a:p>
          <a:p>
            <a:pPr marL="472525" indent="-472525">
              <a:buFontTx/>
              <a:buChar char="-"/>
            </a:pPr>
            <a:r>
              <a:rPr lang="th-TH" sz="1969" dirty="0">
                <a:solidFill>
                  <a:schemeClr val="tx1"/>
                </a:solidFill>
              </a:rPr>
              <a:t>แจ้งประเมินภายในเดือนกุมภาพันธ์ของทุกปี</a:t>
            </a:r>
          </a:p>
          <a:p>
            <a:pPr marL="472525" indent="-472525">
              <a:buFontTx/>
              <a:buChar char="-"/>
            </a:pPr>
            <a:r>
              <a:rPr lang="th-TH" sz="1969" dirty="0">
                <a:solidFill>
                  <a:schemeClr val="tx1"/>
                </a:solidFill>
              </a:rPr>
              <a:t>ชำระภาษีภายใน เดือนเมษายน ของทุกปี</a:t>
            </a:r>
          </a:p>
        </p:txBody>
      </p:sp>
      <p:sp>
        <p:nvSpPr>
          <p:cNvPr id="15" name="วงรี 14">
            <a:extLst>
              <a:ext uri="{FF2B5EF4-FFF2-40B4-BE49-F238E27FC236}">
                <a16:creationId xmlns:a16="http://schemas.microsoft.com/office/drawing/2014/main" id="{58585BDF-2BE9-40EA-80EC-1C3EC8E8B4CD}"/>
              </a:ext>
            </a:extLst>
          </p:cNvPr>
          <p:cNvSpPr/>
          <p:nvPr/>
        </p:nvSpPr>
        <p:spPr>
          <a:xfrm>
            <a:off x="119851" y="3170650"/>
            <a:ext cx="2456998" cy="161999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sp>
        <p:nvSpPr>
          <p:cNvPr id="16" name="วงรี 15">
            <a:extLst>
              <a:ext uri="{FF2B5EF4-FFF2-40B4-BE49-F238E27FC236}">
                <a16:creationId xmlns:a16="http://schemas.microsoft.com/office/drawing/2014/main" id="{9B3CDB42-6C5E-40D7-B34D-7EDFF08AA030}"/>
              </a:ext>
            </a:extLst>
          </p:cNvPr>
          <p:cNvSpPr/>
          <p:nvPr/>
        </p:nvSpPr>
        <p:spPr>
          <a:xfrm>
            <a:off x="2307129" y="3170650"/>
            <a:ext cx="2456998" cy="161999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sp>
        <p:nvSpPr>
          <p:cNvPr id="17" name="ลูกศร: ขวา 16">
            <a:extLst>
              <a:ext uri="{FF2B5EF4-FFF2-40B4-BE49-F238E27FC236}">
                <a16:creationId xmlns:a16="http://schemas.microsoft.com/office/drawing/2014/main" id="{ED05F4A9-DF34-49A0-A278-E7F2B3E73BD4}"/>
              </a:ext>
            </a:extLst>
          </p:cNvPr>
          <p:cNvSpPr/>
          <p:nvPr/>
        </p:nvSpPr>
        <p:spPr>
          <a:xfrm>
            <a:off x="4614181" y="3738311"/>
            <a:ext cx="636750" cy="49949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969" dirty="0"/>
          </a:p>
        </p:txBody>
      </p:sp>
      <p:sp>
        <p:nvSpPr>
          <p:cNvPr id="18" name="สี่เหลี่ยมผืนผ้า: มุมมน 17">
            <a:extLst>
              <a:ext uri="{FF2B5EF4-FFF2-40B4-BE49-F238E27FC236}">
                <a16:creationId xmlns:a16="http://schemas.microsoft.com/office/drawing/2014/main" id="{1B1E8CED-CA80-419E-9BF8-5858CDE69EF4}"/>
              </a:ext>
            </a:extLst>
          </p:cNvPr>
          <p:cNvSpPr/>
          <p:nvPr/>
        </p:nvSpPr>
        <p:spPr>
          <a:xfrm>
            <a:off x="4973660" y="3266834"/>
            <a:ext cx="7023895" cy="134437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969" b="1" dirty="0">
                <a:solidFill>
                  <a:schemeClr val="tx1"/>
                </a:solidFill>
              </a:rPr>
              <a:t>ภาษีป้าย</a:t>
            </a:r>
          </a:p>
          <a:p>
            <a:pPr marL="472525" indent="-472525">
              <a:buFontTx/>
              <a:buChar char="-"/>
            </a:pPr>
            <a:r>
              <a:rPr lang="th-TH" sz="1969" dirty="0">
                <a:solidFill>
                  <a:schemeClr val="tx1"/>
                </a:solidFill>
              </a:rPr>
              <a:t>ยื่นแบบแสดงรายการ </a:t>
            </a:r>
            <a:r>
              <a:rPr lang="en-US" sz="1969" dirty="0">
                <a:solidFill>
                  <a:schemeClr val="tx1"/>
                </a:solidFill>
              </a:rPr>
              <a:t>(</a:t>
            </a:r>
            <a:r>
              <a:rPr lang="th-TH" sz="1969" dirty="0" err="1">
                <a:solidFill>
                  <a:schemeClr val="tx1"/>
                </a:solidFill>
              </a:rPr>
              <a:t>ภป</a:t>
            </a:r>
            <a:r>
              <a:rPr lang="th-TH" sz="1969" dirty="0">
                <a:solidFill>
                  <a:schemeClr val="tx1"/>
                </a:solidFill>
              </a:rPr>
              <a:t>.1</a:t>
            </a:r>
            <a:r>
              <a:rPr lang="en-US" sz="1969" dirty="0">
                <a:solidFill>
                  <a:schemeClr val="tx1"/>
                </a:solidFill>
              </a:rPr>
              <a:t>)</a:t>
            </a:r>
            <a:r>
              <a:rPr lang="th-TH" sz="1969" dirty="0">
                <a:solidFill>
                  <a:schemeClr val="tx1"/>
                </a:solidFill>
              </a:rPr>
              <a:t>ตั้งแต่มกราคม-มีนาคม ของทุกปี</a:t>
            </a:r>
          </a:p>
          <a:p>
            <a:pPr marL="472525" indent="-472525">
              <a:buFontTx/>
              <a:buChar char="-"/>
            </a:pPr>
            <a:r>
              <a:rPr lang="th-TH" sz="1969" dirty="0">
                <a:solidFill>
                  <a:schemeClr val="tx1"/>
                </a:solidFill>
              </a:rPr>
              <a:t>ชำระภาษี ภายน15วัน นับแต่ได้รับแจ้งการประเมิน</a:t>
            </a:r>
          </a:p>
        </p:txBody>
      </p:sp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8F38F75F-6808-40CE-8D88-8ABB5FE640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33" b="961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3074741"/>
            <a:ext cx="1728560" cy="1728560"/>
          </a:xfrm>
          <a:prstGeom prst="rect">
            <a:avLst/>
          </a:prstGeom>
        </p:spPr>
      </p:pic>
      <p:pic>
        <p:nvPicPr>
          <p:cNvPr id="30" name="รูปภาพ 29">
            <a:extLst>
              <a:ext uri="{FF2B5EF4-FFF2-40B4-BE49-F238E27FC236}">
                <a16:creationId xmlns:a16="http://schemas.microsoft.com/office/drawing/2014/main" id="{8E256F53-AFB8-44C7-A66D-2390AC91C9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076" y="3179145"/>
            <a:ext cx="2157106" cy="1617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FD603C7B-DEB5-47B9-8A04-49BF22D7A4B9}"/>
              </a:ext>
            </a:extLst>
          </p:cNvPr>
          <p:cNvSpPr txBox="1"/>
          <p:nvPr/>
        </p:nvSpPr>
        <p:spPr>
          <a:xfrm>
            <a:off x="78749" y="6821812"/>
            <a:ext cx="8225992" cy="47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80" dirty="0">
                <a:cs typeface="+mj-cs"/>
              </a:rPr>
              <a:t>สอบถามรายละเอียดเพิ่มเติมงานจัดเก็บรายได้ องค์กรบริหารส่วนตำบลห้วยยูง 075-656140</a:t>
            </a:r>
          </a:p>
        </p:txBody>
      </p:sp>
      <p:pic>
        <p:nvPicPr>
          <p:cNvPr id="37" name="รูปภาพ 36">
            <a:extLst>
              <a:ext uri="{FF2B5EF4-FFF2-40B4-BE49-F238E27FC236}">
                <a16:creationId xmlns:a16="http://schemas.microsoft.com/office/drawing/2014/main" id="{66C1C388-8168-4FD4-991E-72D91FF23B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4844" l="1719" r="94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412" y="4978858"/>
            <a:ext cx="1850766" cy="185076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9A25F6B-39C9-73CF-DADA-33D692C4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/>
          <a:stretch>
            <a:fillRect/>
          </a:stretch>
        </p:blipFill>
        <p:spPr bwMode="auto">
          <a:xfrm>
            <a:off x="424065" y="72564"/>
            <a:ext cx="1435189" cy="13775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39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66EAE07-22AD-47A0-86FB-675386B9E713}"/>
              </a:ext>
            </a:extLst>
          </p:cNvPr>
          <p:cNvSpPr/>
          <p:nvPr/>
        </p:nvSpPr>
        <p:spPr>
          <a:xfrm>
            <a:off x="1" y="2"/>
            <a:ext cx="12599986" cy="755967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h-TH" sz="1969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0C8DBC78-BB47-4C89-BCDD-8E9E3BC27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683" l="1504" r="98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893" y="-108761"/>
            <a:ext cx="7841449" cy="1977221"/>
          </a:xfrm>
          <a:prstGeom prst="rect">
            <a:avLst/>
          </a:prstGeom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8B0012AC-A1DD-4548-BB6B-B646E5176FB2}"/>
              </a:ext>
            </a:extLst>
          </p:cNvPr>
          <p:cNvSpPr txBox="1"/>
          <p:nvPr/>
        </p:nvSpPr>
        <p:spPr>
          <a:xfrm>
            <a:off x="1813405" y="340917"/>
            <a:ext cx="5390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600" b="1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ประชาสัมพัน</a:t>
            </a:r>
            <a:r>
              <a:rPr lang="th-TH" sz="8000" b="1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ธ์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0795C7C5-BA28-4F59-B22B-2E0586F7E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30" y="-17193"/>
            <a:ext cx="2147796" cy="1756776"/>
          </a:xfrm>
          <a:prstGeom prst="rect">
            <a:avLst/>
          </a:prstGeom>
        </p:spPr>
      </p:pic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64C96EB0-00BF-44FD-B4CB-53D55BC10F01}"/>
              </a:ext>
            </a:extLst>
          </p:cNvPr>
          <p:cNvSpPr txBox="1"/>
          <p:nvPr/>
        </p:nvSpPr>
        <p:spPr>
          <a:xfrm>
            <a:off x="7163194" y="270685"/>
            <a:ext cx="5437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chemeClr val="bg1"/>
                </a:solidFill>
                <a:latin typeface="LilyUPC" panose="020B0604020202020204" pitchFamily="34" charset="-34"/>
                <a:cs typeface="LilyUPC" panose="020B0604020202020204" pitchFamily="34" charset="-34"/>
              </a:rPr>
              <a:t>การะชำระภาษีที่ดินและสิ่งปลูกสร้าง ประจำปี 2566</a:t>
            </a: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LilyUPC" panose="020B0604020202020204" pitchFamily="34" charset="-34"/>
                <a:cs typeface="LilyUPC" panose="020B0604020202020204" pitchFamily="34" charset="-34"/>
              </a:rPr>
              <a:t>องค์การบริหารส่วนตำบลห้วยยูง     อำเภอเหนือคลอง จังหวัดกระบี่</a:t>
            </a:r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58B78313-0D8D-4463-B496-46CC38AA3250}"/>
              </a:ext>
            </a:extLst>
          </p:cNvPr>
          <p:cNvSpPr/>
          <p:nvPr/>
        </p:nvSpPr>
        <p:spPr>
          <a:xfrm>
            <a:off x="818087" y="1926771"/>
            <a:ext cx="4666594" cy="79180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505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dirty="0">
                <a:latin typeface="Lulu Med" pitchFamily="2" charset="-34"/>
                <a:cs typeface="Lulu Med" pitchFamily="2" charset="-34"/>
              </a:rPr>
              <a:t>ภาษีที่ดินและสิ่งปลูกสร้าง</a:t>
            </a: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9D946598-7D09-4A14-B7C4-5D94A1F1A353}"/>
              </a:ext>
            </a:extLst>
          </p:cNvPr>
          <p:cNvSpPr/>
          <p:nvPr/>
        </p:nvSpPr>
        <p:spPr>
          <a:xfrm>
            <a:off x="6041576" y="2808867"/>
            <a:ext cx="6310918" cy="84713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4500" tIns="47250" rIns="94500" bIns="472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dirty="0">
                <a:latin typeface="Lulu Med" pitchFamily="2" charset="-34"/>
                <a:cs typeface="Lulu Med" pitchFamily="2" charset="-34"/>
              </a:rPr>
              <a:t>สำหรับใครที่จ่ายช้า</a:t>
            </a:r>
            <a:r>
              <a:rPr lang="en-US" sz="3600" dirty="0">
                <a:latin typeface="Lulu Med" pitchFamily="2" charset="-34"/>
                <a:cs typeface="Lulu Med" pitchFamily="2" charset="-34"/>
              </a:rPr>
              <a:t>? </a:t>
            </a:r>
            <a:r>
              <a:rPr lang="th-TH" sz="3600" dirty="0">
                <a:latin typeface="Lulu Med" pitchFamily="2" charset="-34"/>
                <a:cs typeface="Lulu Med" pitchFamily="2" charset="-34"/>
              </a:rPr>
              <a:t>ระวังค่าปรับนะ.</a:t>
            </a:r>
          </a:p>
        </p:txBody>
      </p:sp>
      <p:sp>
        <p:nvSpPr>
          <p:cNvPr id="16" name="สี่เหลี่ยมผืนผ้า: มุมมน 15">
            <a:extLst>
              <a:ext uri="{FF2B5EF4-FFF2-40B4-BE49-F238E27FC236}">
                <a16:creationId xmlns:a16="http://schemas.microsoft.com/office/drawing/2014/main" id="{FB18C9CE-B171-4179-9121-C77F9E851F22}"/>
              </a:ext>
            </a:extLst>
          </p:cNvPr>
          <p:cNvSpPr/>
          <p:nvPr/>
        </p:nvSpPr>
        <p:spPr>
          <a:xfrm>
            <a:off x="627801" y="2826267"/>
            <a:ext cx="5020170" cy="197722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h-TH" dirty="0">
                <a:latin typeface="JasmineUPC" panose="02020603050405020304" pitchFamily="18" charset="-34"/>
                <a:cs typeface="JasmineUPC" panose="02020603050405020304" pitchFamily="18" charset="-34"/>
              </a:rPr>
              <a:t>       </a:t>
            </a:r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แจ้งรายการที่ดินและสิ่งปลูกสร้าง  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พ.ย. – ธ.ค. 2565</a:t>
            </a:r>
          </a:p>
          <a:p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ประกาศราคาประเมินทุนทรัพย์     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ก่อนวันที่ 1 ก.พ. 2566</a:t>
            </a:r>
          </a:p>
          <a:p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แจ้งประเมินภาษีให้แก่ผู้เสียภาษี    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ภายในเดือน ก.พ. 2566</a:t>
            </a:r>
          </a:p>
          <a:p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ชำระภาษีตามแบบแจ้งการประเมิน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ภายในเดือน เม.ย. 2566</a:t>
            </a:r>
          </a:p>
          <a:p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ผ่อนชำระภาษี                          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ภายในเดือน เม.ย – มิ.ย.         </a:t>
            </a:r>
          </a:p>
          <a:p>
            <a:r>
              <a:rPr lang="th-TH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                                    </a:t>
            </a:r>
            <a:r>
              <a:rPr lang="th-TH" u="sng" dirty="0">
                <a:solidFill>
                  <a:schemeClr val="tx1"/>
                </a:solidFill>
                <a:latin typeface="JasmineUPC" panose="02020603050405020304" pitchFamily="18" charset="-34"/>
                <a:cs typeface="JasmineUPC" panose="02020603050405020304" pitchFamily="18" charset="-34"/>
              </a:rPr>
              <a:t>2566</a:t>
            </a:r>
          </a:p>
        </p:txBody>
      </p:sp>
      <p:sp>
        <p:nvSpPr>
          <p:cNvPr id="50" name="แผนผังลําดับงาน: กระบวนการ 49">
            <a:extLst>
              <a:ext uri="{FF2B5EF4-FFF2-40B4-BE49-F238E27FC236}">
                <a16:creationId xmlns:a16="http://schemas.microsoft.com/office/drawing/2014/main" id="{D90983C2-FE98-4521-8CFA-590026F5B171}"/>
              </a:ext>
            </a:extLst>
          </p:cNvPr>
          <p:cNvSpPr/>
          <p:nvPr/>
        </p:nvSpPr>
        <p:spPr>
          <a:xfrm>
            <a:off x="32657" y="5073790"/>
            <a:ext cx="12528000" cy="2441708"/>
          </a:xfrm>
          <a:prstGeom prst="flowChartProcess">
            <a:avLst/>
          </a:prstGeom>
          <a:solidFill>
            <a:srgbClr val="00FFCC"/>
          </a:solidFill>
          <a:ln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644F5258-378E-4F10-98C0-B7A5CAF79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8" y="2894321"/>
            <a:ext cx="387899" cy="351671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40A8278-D67B-44D3-858D-CBD19A303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7" y="3191656"/>
            <a:ext cx="387899" cy="351671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6F655063-7088-4347-A4AE-80432951E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6" y="3454993"/>
            <a:ext cx="387899" cy="351671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5DBD1D0B-9ACE-488B-A335-0F12FE361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5" y="3718330"/>
            <a:ext cx="387899" cy="351671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628C9A2C-55BF-4E1B-8E95-55F6578E70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5" y="3988632"/>
            <a:ext cx="387899" cy="351671"/>
          </a:xfrm>
          <a:prstGeom prst="rect">
            <a:avLst/>
          </a:prstGeom>
        </p:spPr>
      </p:pic>
      <p:sp>
        <p:nvSpPr>
          <p:cNvPr id="27" name="สี่เหลี่ยมผืนผ้า: มุมมน 26">
            <a:extLst>
              <a:ext uri="{FF2B5EF4-FFF2-40B4-BE49-F238E27FC236}">
                <a16:creationId xmlns:a16="http://schemas.microsoft.com/office/drawing/2014/main" id="{23999A99-BA0B-4546-B138-67FBDBD9D64A}"/>
              </a:ext>
            </a:extLst>
          </p:cNvPr>
          <p:cNvSpPr/>
          <p:nvPr/>
        </p:nvSpPr>
        <p:spPr>
          <a:xfrm>
            <a:off x="6221185" y="3779836"/>
            <a:ext cx="1692504" cy="325777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8" name="สี่เหลี่ยมผืนผ้า: มุมมน 27">
            <a:extLst>
              <a:ext uri="{FF2B5EF4-FFF2-40B4-BE49-F238E27FC236}">
                <a16:creationId xmlns:a16="http://schemas.microsoft.com/office/drawing/2014/main" id="{7D700219-8778-4BB1-8E37-D92D7CF33330}"/>
              </a:ext>
            </a:extLst>
          </p:cNvPr>
          <p:cNvSpPr/>
          <p:nvPr/>
        </p:nvSpPr>
        <p:spPr>
          <a:xfrm>
            <a:off x="8349930" y="3779837"/>
            <a:ext cx="1692504" cy="325777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9" name="สี่เหลี่ยมผืนผ้า: มุมมน 28">
            <a:extLst>
              <a:ext uri="{FF2B5EF4-FFF2-40B4-BE49-F238E27FC236}">
                <a16:creationId xmlns:a16="http://schemas.microsoft.com/office/drawing/2014/main" id="{09BA66C3-4566-4A5F-99A2-7F30B3CDDB96}"/>
              </a:ext>
            </a:extLst>
          </p:cNvPr>
          <p:cNvSpPr/>
          <p:nvPr/>
        </p:nvSpPr>
        <p:spPr>
          <a:xfrm>
            <a:off x="10478675" y="3779837"/>
            <a:ext cx="1692504" cy="3257777"/>
          </a:xfrm>
          <a:prstGeom prst="roundRect">
            <a:avLst/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EEBE2420-A559-4B75-9BB4-068A64187562}"/>
              </a:ext>
            </a:extLst>
          </p:cNvPr>
          <p:cNvSpPr txBox="1"/>
          <p:nvPr/>
        </p:nvSpPr>
        <p:spPr>
          <a:xfrm>
            <a:off x="6152955" y="3880420"/>
            <a:ext cx="18289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จ่ายหลังกำหนด</a:t>
            </a:r>
          </a:p>
          <a:p>
            <a:pPr algn="ctr"/>
            <a:r>
              <a:rPr lang="en-US" dirty="0">
                <a:latin typeface="FreesiaUPC" panose="020B0604020202020204" pitchFamily="34" charset="-34"/>
                <a:cs typeface="FreesiaUPC" panose="020B0604020202020204" pitchFamily="34" charset="-34"/>
              </a:rPr>
              <a:t>(</a:t>
            </a:r>
            <a:r>
              <a:rPr lang="th-TH" dirty="0">
                <a:latin typeface="FreesiaUPC" panose="020B0604020202020204" pitchFamily="34" charset="-34"/>
                <a:cs typeface="FreesiaUPC" panose="020B0604020202020204" pitchFamily="34" charset="-34"/>
              </a:rPr>
              <a:t>หลังเดือน เม.ย. - ก่อนได้รับหนังสือแจ้งเตือน</a:t>
            </a:r>
            <a:r>
              <a:rPr lang="en-US" dirty="0">
                <a:latin typeface="FreesiaUPC" panose="020B0604020202020204" pitchFamily="34" charset="-34"/>
                <a:cs typeface="FreesiaUPC" panose="020B0604020202020204" pitchFamily="34" charset="-34"/>
              </a:rPr>
              <a:t>)</a:t>
            </a:r>
            <a:endParaRPr lang="th-TH" dirty="0">
              <a:latin typeface="FreesiaUPC" panose="020B0604020202020204" pitchFamily="34" charset="-34"/>
              <a:cs typeface="FreesiaUPC" panose="020B0604020202020204" pitchFamily="34" charset="-34"/>
            </a:endParaRPr>
          </a:p>
          <a:p>
            <a:endParaRPr lang="th-TH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1" name="ดาว: 12 แฉก 30">
            <a:extLst>
              <a:ext uri="{FF2B5EF4-FFF2-40B4-BE49-F238E27FC236}">
                <a16:creationId xmlns:a16="http://schemas.microsoft.com/office/drawing/2014/main" id="{C6D673AE-0534-43EC-8640-ED9686BDCCE7}"/>
              </a:ext>
            </a:extLst>
          </p:cNvPr>
          <p:cNvSpPr/>
          <p:nvPr/>
        </p:nvSpPr>
        <p:spPr>
          <a:xfrm>
            <a:off x="6432691" y="5173082"/>
            <a:ext cx="1350851" cy="1268460"/>
          </a:xfrm>
          <a:prstGeom prst="star12">
            <a:avLst/>
          </a:prstGeom>
          <a:solidFill>
            <a:srgbClr val="FF505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2" name="กล่องข้อความ 31">
            <a:extLst>
              <a:ext uri="{FF2B5EF4-FFF2-40B4-BE49-F238E27FC236}">
                <a16:creationId xmlns:a16="http://schemas.microsoft.com/office/drawing/2014/main" id="{3E51F02B-27F5-4A7D-81ED-71A6B6AF3634}"/>
              </a:ext>
            </a:extLst>
          </p:cNvPr>
          <p:cNvSpPr txBox="1"/>
          <p:nvPr/>
        </p:nvSpPr>
        <p:spPr>
          <a:xfrm>
            <a:off x="6548672" y="5539980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+ 10</a:t>
            </a:r>
            <a:r>
              <a:rPr lang="en-US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%</a:t>
            </a:r>
            <a:endParaRPr lang="th-TH" sz="32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3" name="กล่องข้อความ 32">
            <a:extLst>
              <a:ext uri="{FF2B5EF4-FFF2-40B4-BE49-F238E27FC236}">
                <a16:creationId xmlns:a16="http://schemas.microsoft.com/office/drawing/2014/main" id="{A5C2FB71-2857-44B9-8DA0-C37F7FBC06AF}"/>
              </a:ext>
            </a:extLst>
          </p:cNvPr>
          <p:cNvSpPr txBox="1"/>
          <p:nvPr/>
        </p:nvSpPr>
        <p:spPr>
          <a:xfrm>
            <a:off x="8297436" y="3869530"/>
            <a:ext cx="182896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จ่ายภายในเวลาแจ้งเตือน</a:t>
            </a:r>
          </a:p>
          <a:p>
            <a:pPr algn="ctr"/>
            <a:r>
              <a:rPr lang="en-US" dirty="0">
                <a:latin typeface="FreesiaUPC" panose="020B0604020202020204" pitchFamily="34" charset="-34"/>
                <a:cs typeface="FreesiaUPC" panose="020B0604020202020204" pitchFamily="34" charset="-34"/>
              </a:rPr>
              <a:t>(</a:t>
            </a:r>
            <a:r>
              <a:rPr lang="th-TH" dirty="0">
                <a:latin typeface="FreesiaUPC" panose="020B0604020202020204" pitchFamily="34" charset="-34"/>
                <a:cs typeface="FreesiaUPC" panose="020B0604020202020204" pitchFamily="34" charset="-34"/>
              </a:rPr>
              <a:t>ได้รับหนังสือแจ้งเตือน พ.ค.</a:t>
            </a:r>
            <a:r>
              <a:rPr lang="en-US" dirty="0">
                <a:latin typeface="FreesiaUPC" panose="020B0604020202020204" pitchFamily="34" charset="-34"/>
                <a:cs typeface="FreesiaUPC" panose="020B0604020202020204" pitchFamily="34" charset="-34"/>
              </a:rPr>
              <a:t>)</a:t>
            </a:r>
            <a:endParaRPr lang="th-TH" dirty="0">
              <a:latin typeface="FreesiaUPC" panose="020B0604020202020204" pitchFamily="34" charset="-34"/>
              <a:cs typeface="FreesiaUPC" panose="020B0604020202020204" pitchFamily="34" charset="-34"/>
            </a:endParaRPr>
          </a:p>
          <a:p>
            <a:endParaRPr lang="th-TH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4" name="ดาว: 12 แฉก 33">
            <a:extLst>
              <a:ext uri="{FF2B5EF4-FFF2-40B4-BE49-F238E27FC236}">
                <a16:creationId xmlns:a16="http://schemas.microsoft.com/office/drawing/2014/main" id="{A68A09EF-557B-432B-B582-28298CB41084}"/>
              </a:ext>
            </a:extLst>
          </p:cNvPr>
          <p:cNvSpPr/>
          <p:nvPr/>
        </p:nvSpPr>
        <p:spPr>
          <a:xfrm>
            <a:off x="8504497" y="5156068"/>
            <a:ext cx="1350851" cy="1268460"/>
          </a:xfrm>
          <a:prstGeom prst="star12">
            <a:avLst/>
          </a:prstGeom>
          <a:solidFill>
            <a:srgbClr val="CC0000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5" name="กล่องข้อความ 34">
            <a:extLst>
              <a:ext uri="{FF2B5EF4-FFF2-40B4-BE49-F238E27FC236}">
                <a16:creationId xmlns:a16="http://schemas.microsoft.com/office/drawing/2014/main" id="{C745C8C4-6013-425A-8A98-387A614D3BE4}"/>
              </a:ext>
            </a:extLst>
          </p:cNvPr>
          <p:cNvSpPr txBox="1"/>
          <p:nvPr/>
        </p:nvSpPr>
        <p:spPr>
          <a:xfrm>
            <a:off x="8626614" y="5504459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+ 20</a:t>
            </a:r>
            <a:r>
              <a:rPr lang="en-US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%</a:t>
            </a:r>
            <a:endParaRPr lang="th-TH" sz="32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6" name="กล่องข้อความ 35">
            <a:extLst>
              <a:ext uri="{FF2B5EF4-FFF2-40B4-BE49-F238E27FC236}">
                <a16:creationId xmlns:a16="http://schemas.microsoft.com/office/drawing/2014/main" id="{DE476BFB-E74C-4CB6-A9A3-931A0287AFB2}"/>
              </a:ext>
            </a:extLst>
          </p:cNvPr>
          <p:cNvSpPr txBox="1"/>
          <p:nvPr/>
        </p:nvSpPr>
        <p:spPr>
          <a:xfrm>
            <a:off x="10388381" y="3895947"/>
            <a:ext cx="18289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จ่ายหลังเวลา</a:t>
            </a:r>
          </a:p>
          <a:p>
            <a:pPr algn="ctr"/>
            <a:r>
              <a:rPr lang="th-TH" sz="24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แจ้งเตือน</a:t>
            </a:r>
          </a:p>
          <a:p>
            <a:endParaRPr lang="th-TH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7" name="ดาว: 12 แฉก 36">
            <a:extLst>
              <a:ext uri="{FF2B5EF4-FFF2-40B4-BE49-F238E27FC236}">
                <a16:creationId xmlns:a16="http://schemas.microsoft.com/office/drawing/2014/main" id="{BC34ACB1-13AE-4534-8B80-52EF2DE2528C}"/>
              </a:ext>
            </a:extLst>
          </p:cNvPr>
          <p:cNvSpPr/>
          <p:nvPr/>
        </p:nvSpPr>
        <p:spPr>
          <a:xfrm>
            <a:off x="10627436" y="5162616"/>
            <a:ext cx="1350851" cy="1268460"/>
          </a:xfrm>
          <a:prstGeom prst="star12">
            <a:avLst/>
          </a:prstGeom>
          <a:solidFill>
            <a:srgbClr val="A50021"/>
          </a:solidFill>
          <a:ln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8" name="กล่องข้อความ 37">
            <a:extLst>
              <a:ext uri="{FF2B5EF4-FFF2-40B4-BE49-F238E27FC236}">
                <a16:creationId xmlns:a16="http://schemas.microsoft.com/office/drawing/2014/main" id="{F63E85CC-3272-4F4D-B053-A89E3645451D}"/>
              </a:ext>
            </a:extLst>
          </p:cNvPr>
          <p:cNvSpPr txBox="1"/>
          <p:nvPr/>
        </p:nvSpPr>
        <p:spPr>
          <a:xfrm>
            <a:off x="10811004" y="5531523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+ 40</a:t>
            </a:r>
            <a:r>
              <a:rPr lang="en-US" sz="32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%</a:t>
            </a:r>
            <a:endParaRPr lang="th-TH" sz="3200" b="1" dirty="0"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sp>
        <p:nvSpPr>
          <p:cNvPr id="39" name="กล่องข้อความ 38">
            <a:extLst>
              <a:ext uri="{FF2B5EF4-FFF2-40B4-BE49-F238E27FC236}">
                <a16:creationId xmlns:a16="http://schemas.microsoft.com/office/drawing/2014/main" id="{BA99ABE8-EE08-47FF-AC63-813CA039405D}"/>
              </a:ext>
            </a:extLst>
          </p:cNvPr>
          <p:cNvSpPr txBox="1"/>
          <p:nvPr/>
        </p:nvSpPr>
        <p:spPr>
          <a:xfrm>
            <a:off x="6319346" y="6554911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ของยอดค้างชำระ</a:t>
            </a:r>
          </a:p>
        </p:txBody>
      </p:sp>
      <p:sp>
        <p:nvSpPr>
          <p:cNvPr id="40" name="กล่องข้อความ 39">
            <a:extLst>
              <a:ext uri="{FF2B5EF4-FFF2-40B4-BE49-F238E27FC236}">
                <a16:creationId xmlns:a16="http://schemas.microsoft.com/office/drawing/2014/main" id="{C4609DA4-1D00-4F50-9E9D-FD1DAEE0E58D}"/>
              </a:ext>
            </a:extLst>
          </p:cNvPr>
          <p:cNvSpPr txBox="1"/>
          <p:nvPr/>
        </p:nvSpPr>
        <p:spPr>
          <a:xfrm>
            <a:off x="8439404" y="6562065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ของยอดค้างชำระ</a:t>
            </a:r>
          </a:p>
        </p:txBody>
      </p:sp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6BE08F44-3323-41C2-9BFA-F4BDE73C8DD9}"/>
              </a:ext>
            </a:extLst>
          </p:cNvPr>
          <p:cNvSpPr txBox="1"/>
          <p:nvPr/>
        </p:nvSpPr>
        <p:spPr>
          <a:xfrm>
            <a:off x="10622251" y="6554911"/>
            <a:ext cx="15135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>
                <a:latin typeface="FreesiaUPC" panose="020B0604020202020204" pitchFamily="34" charset="-34"/>
                <a:cs typeface="FreesiaUPC" panose="020B0604020202020204" pitchFamily="34" charset="-34"/>
              </a:rPr>
              <a:t>ของยอดค้างชำระ</a:t>
            </a:r>
          </a:p>
        </p:txBody>
      </p:sp>
      <p:sp>
        <p:nvSpPr>
          <p:cNvPr id="42" name="กล่องข้อความ 41">
            <a:extLst>
              <a:ext uri="{FF2B5EF4-FFF2-40B4-BE49-F238E27FC236}">
                <a16:creationId xmlns:a16="http://schemas.microsoft.com/office/drawing/2014/main" id="{88F47E60-31C6-4954-936F-46BFDB7BB211}"/>
              </a:ext>
            </a:extLst>
          </p:cNvPr>
          <p:cNvSpPr txBox="1"/>
          <p:nvPr/>
        </p:nvSpPr>
        <p:spPr>
          <a:xfrm>
            <a:off x="164662" y="5027790"/>
            <a:ext cx="6189515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h-TH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หากไม่ชำระภาษีตามเวลาที่กำหนดในหนังสือแจ้งเตือน</a:t>
            </a:r>
          </a:p>
          <a:p>
            <a:endParaRPr lang="th-TH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จดทะเบียนสิทธิ </a:t>
            </a:r>
            <a:r>
              <a:rPr lang="th-TH" sz="2400" b="1" dirty="0">
                <a:latin typeface="IrisUPC" panose="020B0604020202020204" pitchFamily="34" charset="-34"/>
                <a:cs typeface="IrisUPC" panose="020B0604020202020204" pitchFamily="34" charset="-34"/>
              </a:rPr>
              <a:t>แ</a:t>
            </a:r>
            <a:r>
              <a:rPr lang="th-TH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ละนิติกรรมโอนกรรมสิทธิ์ไม่ได้</a:t>
            </a:r>
          </a:p>
          <a:p>
            <a:endParaRPr lang="th-TH" sz="1600" b="1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เลยกำหนด 90 วัน </a:t>
            </a:r>
            <a:r>
              <a:rPr lang="en-US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th-TH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นับจากวันที่ได้รับหนังสือแจ้งเตือน</a:t>
            </a:r>
            <a:r>
              <a:rPr lang="en-US" sz="1600" b="1" dirty="0"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</a:p>
          <a:p>
            <a:r>
              <a:rPr lang="th-TH" b="1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อปท. ยึดอายัดที่ดินและสิ่งปลูกสร้างไปขายทอดตลาดได้ </a:t>
            </a:r>
            <a:r>
              <a:rPr lang="en-US" sz="3200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!!!</a:t>
            </a:r>
            <a:endParaRPr lang="th-TH" dirty="0">
              <a:solidFill>
                <a:srgbClr val="FF000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320FCADB-9F65-43D3-9648-7E609A79A2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30" y="879849"/>
            <a:ext cx="2240156" cy="2240156"/>
          </a:xfrm>
          <a:prstGeom prst="rect">
            <a:avLst/>
          </a:prstGeom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A0E92FBA-518F-F539-AAA8-288127FDA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/>
          <a:stretch>
            <a:fillRect/>
          </a:stretch>
        </p:blipFill>
        <p:spPr bwMode="auto">
          <a:xfrm>
            <a:off x="72434" y="43722"/>
            <a:ext cx="1814722" cy="17418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46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B7C0D70-3F9D-4B48-8D6A-CFF910D1B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212" y="-587074"/>
            <a:ext cx="9349511" cy="2725631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E56F321-1124-456C-9B4B-96070B74626A}"/>
              </a:ext>
            </a:extLst>
          </p:cNvPr>
          <p:cNvSpPr txBox="1"/>
          <p:nvPr/>
        </p:nvSpPr>
        <p:spPr>
          <a:xfrm>
            <a:off x="2637802" y="360243"/>
            <a:ext cx="4616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800" b="1" dirty="0">
                <a:latin typeface="TH Charm of AU" panose="020B0500040200020003" pitchFamily="34" charset="-34"/>
                <a:cs typeface="TH Charm of AU" panose="020B0500040200020003" pitchFamily="34" charset="-34"/>
              </a:rPr>
              <a:t>องค์การบริหารส่วนตำบลห้วยยูง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09936730-EC69-450B-9524-2C0A0E906183}"/>
              </a:ext>
            </a:extLst>
          </p:cNvPr>
          <p:cNvSpPr txBox="1"/>
          <p:nvPr/>
        </p:nvSpPr>
        <p:spPr>
          <a:xfrm>
            <a:off x="187649" y="1888658"/>
            <a:ext cx="9966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ข่าวประชาสัมพันธ์ ภาษีป้าย ประจำปี 2566</a:t>
            </a:r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5D98E6F5-AA38-476E-84BE-BD7D41EC1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384" y="4749558"/>
            <a:ext cx="4043677" cy="491248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05AF4116-4D77-441C-9B7A-17F0D0980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851" y="4753374"/>
            <a:ext cx="4043677" cy="4912484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74D0F672-2D7C-42E2-9818-42E0309CD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47" y="4749558"/>
            <a:ext cx="4043677" cy="4912484"/>
          </a:xfrm>
          <a:prstGeom prst="rect">
            <a:avLst/>
          </a:prstGeom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8843E3AB-6596-4D61-8DC2-7F118734AE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21"/>
          <a:stretch/>
        </p:blipFill>
        <p:spPr>
          <a:xfrm>
            <a:off x="0" y="4753374"/>
            <a:ext cx="1697493" cy="4912484"/>
          </a:xfrm>
          <a:prstGeom prst="rect">
            <a:avLst/>
          </a:prstGeom>
        </p:spPr>
      </p:pic>
      <p:pic>
        <p:nvPicPr>
          <p:cNvPr id="25" name="รูปภาพ 24">
            <a:extLst>
              <a:ext uri="{FF2B5EF4-FFF2-40B4-BE49-F238E27FC236}">
                <a16:creationId xmlns:a16="http://schemas.microsoft.com/office/drawing/2014/main" id="{1616CE1E-178B-4ED0-AC00-7CBAB0A6B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719" r="9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699" y="37435"/>
            <a:ext cx="1745026" cy="1457805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0ECF686D-F73E-406D-B3AE-47170C54F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167" l="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914" y="622523"/>
            <a:ext cx="1248442" cy="1248442"/>
          </a:xfrm>
          <a:prstGeom prst="rect">
            <a:avLst/>
          </a:prstGeom>
        </p:spPr>
      </p:pic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id="{B0B07E89-9C32-4234-BCB1-4ACBF4F92E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0" b="100000" l="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944" y="238653"/>
            <a:ext cx="1745027" cy="1745027"/>
          </a:xfrm>
          <a:prstGeom prst="rect">
            <a:avLst/>
          </a:prstGeom>
        </p:spPr>
      </p:pic>
      <p:pic>
        <p:nvPicPr>
          <p:cNvPr id="31" name="รูปภาพ 30">
            <a:extLst>
              <a:ext uri="{FF2B5EF4-FFF2-40B4-BE49-F238E27FC236}">
                <a16:creationId xmlns:a16="http://schemas.microsoft.com/office/drawing/2014/main" id="{FA980951-3C3F-4B1A-8F8A-9A12C5853E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658" y="-48753"/>
            <a:ext cx="1288531" cy="958043"/>
          </a:xfrm>
          <a:prstGeom prst="rect">
            <a:avLst/>
          </a:prstGeom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FD8E692E-0004-4E3E-A2AC-7276B9EC53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140" y="309838"/>
            <a:ext cx="656261" cy="487940"/>
          </a:xfrm>
          <a:prstGeom prst="rect">
            <a:avLst/>
          </a:prstGeom>
        </p:spPr>
      </p:pic>
      <p:pic>
        <p:nvPicPr>
          <p:cNvPr id="33" name="รูปภาพ 32">
            <a:extLst>
              <a:ext uri="{FF2B5EF4-FFF2-40B4-BE49-F238E27FC236}">
                <a16:creationId xmlns:a16="http://schemas.microsoft.com/office/drawing/2014/main" id="{128F36FD-A193-47FF-A6A8-89C90103A6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189" y="98991"/>
            <a:ext cx="656261" cy="487940"/>
          </a:xfrm>
          <a:prstGeom prst="rect">
            <a:avLst/>
          </a:prstGeom>
        </p:spPr>
      </p:pic>
      <p:sp>
        <p:nvSpPr>
          <p:cNvPr id="35" name="สี่เหลี่ยมผืนผ้า: มุมมน 34">
            <a:extLst>
              <a:ext uri="{FF2B5EF4-FFF2-40B4-BE49-F238E27FC236}">
                <a16:creationId xmlns:a16="http://schemas.microsoft.com/office/drawing/2014/main" id="{E6339EBF-8644-4417-8550-685742236562}"/>
              </a:ext>
            </a:extLst>
          </p:cNvPr>
          <p:cNvSpPr/>
          <p:nvPr/>
        </p:nvSpPr>
        <p:spPr>
          <a:xfrm>
            <a:off x="964260" y="3788186"/>
            <a:ext cx="4554224" cy="2828710"/>
          </a:xfrm>
          <a:prstGeom prst="round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dirty="0"/>
          </a:p>
        </p:txBody>
      </p:sp>
      <p:sp>
        <p:nvSpPr>
          <p:cNvPr id="36" name="กล่องข้อความ 35">
            <a:extLst>
              <a:ext uri="{FF2B5EF4-FFF2-40B4-BE49-F238E27FC236}">
                <a16:creationId xmlns:a16="http://schemas.microsoft.com/office/drawing/2014/main" id="{DCACD669-C821-4358-928F-D00693CC4E63}"/>
              </a:ext>
            </a:extLst>
          </p:cNvPr>
          <p:cNvSpPr txBox="1"/>
          <p:nvPr/>
        </p:nvSpPr>
        <p:spPr>
          <a:xfrm>
            <a:off x="1045515" y="4106277"/>
            <a:ext cx="45293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ยื่นแบบ       ม.ค. – มี.ค. 2566</a:t>
            </a:r>
          </a:p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ชำระภาษี    ภายใน 15 วัน นับได้วันได้รับแจ้งประเมิน</a:t>
            </a:r>
          </a:p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ค่าปรับ       ไม่มามายื่นตามแบบกำหนด ปรับ 10</a:t>
            </a:r>
            <a:r>
              <a:rPr lang="en-US" sz="2400" dirty="0">
                <a:latin typeface="IrisUPC" panose="020B0604020202020204" pitchFamily="34" charset="-34"/>
                <a:cs typeface="IrisUPC" panose="020B0604020202020204" pitchFamily="34" charset="-34"/>
              </a:rPr>
              <a:t>%</a:t>
            </a:r>
          </a:p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เงินเพิ่ม       ไม่ชำระภายใน 15 วัน นับแต่วันแจ้งการ     </a:t>
            </a:r>
          </a:p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               ประเมิน คิดเงินเพิ่ม 2</a:t>
            </a:r>
            <a:r>
              <a:rPr lang="en-US" sz="2400" dirty="0">
                <a:latin typeface="IrisUPC" panose="020B0604020202020204" pitchFamily="34" charset="-34"/>
                <a:cs typeface="IrisUPC" panose="020B0604020202020204" pitchFamily="34" charset="-34"/>
              </a:rPr>
              <a:t>%</a:t>
            </a:r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 ของค่าภาษี</a:t>
            </a:r>
          </a:p>
          <a:p>
            <a:r>
              <a:rPr lang="th-TH" sz="2400" dirty="0">
                <a:latin typeface="IrisUPC" panose="020B0604020202020204" pitchFamily="34" charset="-34"/>
                <a:cs typeface="IrisUPC" panose="020B0604020202020204" pitchFamily="34" charset="-34"/>
              </a:rPr>
              <a:t>               ต่อเดือน</a:t>
            </a:r>
          </a:p>
          <a:p>
            <a:endParaRPr lang="th-TH" sz="2400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7" name="สี่เหลี่ยมผืนผ้า: มุมมน 36">
            <a:extLst>
              <a:ext uri="{FF2B5EF4-FFF2-40B4-BE49-F238E27FC236}">
                <a16:creationId xmlns:a16="http://schemas.microsoft.com/office/drawing/2014/main" id="{9DC413A7-E3F2-4826-95C8-99A560DEE405}"/>
              </a:ext>
            </a:extLst>
          </p:cNvPr>
          <p:cNvSpPr/>
          <p:nvPr/>
        </p:nvSpPr>
        <p:spPr>
          <a:xfrm>
            <a:off x="1045515" y="2766108"/>
            <a:ext cx="4287336" cy="917468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lookpeach" panose="02000503000000000000" pitchFamily="2" charset="-34"/>
                <a:cs typeface="lookpeach" panose="02000503000000000000" pitchFamily="2" charset="-34"/>
              </a:rPr>
              <a:t>ภาษีป้าย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ผู้เสียภาษี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เจ้าของหรือผู้ครอบครองป้าย</a:t>
            </a:r>
          </a:p>
        </p:txBody>
      </p:sp>
      <p:pic>
        <p:nvPicPr>
          <p:cNvPr id="44" name="รูปภาพ 43">
            <a:extLst>
              <a:ext uri="{FF2B5EF4-FFF2-40B4-BE49-F238E27FC236}">
                <a16:creationId xmlns:a16="http://schemas.microsoft.com/office/drawing/2014/main" id="{7F26A28F-72BF-476C-9963-7A00E04239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67" b="9972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39" y="2236381"/>
            <a:ext cx="5084641" cy="5084641"/>
          </a:xfrm>
          <a:prstGeom prst="rect">
            <a:avLst/>
          </a:prstGeom>
        </p:spPr>
      </p:pic>
      <p:sp>
        <p:nvSpPr>
          <p:cNvPr id="45" name="กล่องข้อความ 44">
            <a:extLst>
              <a:ext uri="{FF2B5EF4-FFF2-40B4-BE49-F238E27FC236}">
                <a16:creationId xmlns:a16="http://schemas.microsoft.com/office/drawing/2014/main" id="{3DC7F4FD-8B48-437E-A329-33FD71B27AD4}"/>
              </a:ext>
            </a:extLst>
          </p:cNvPr>
          <p:cNvSpPr txBox="1"/>
          <p:nvPr/>
        </p:nvSpPr>
        <p:spPr>
          <a:xfrm rot="1185805">
            <a:off x="6909645" y="2754099"/>
            <a:ext cx="13276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>
                <a:latin typeface="lookpeach" panose="02000503000000000000" pitchFamily="2" charset="-34"/>
                <a:cs typeface="lookpeach" panose="02000503000000000000" pitchFamily="2" charset="-34"/>
              </a:rPr>
              <a:t>อัตรา</a:t>
            </a:r>
          </a:p>
          <a:p>
            <a:pPr algn="ctr"/>
            <a:r>
              <a:rPr lang="th-TH" sz="2400" b="1" dirty="0">
                <a:latin typeface="lookpeach" panose="02000503000000000000" pitchFamily="2" charset="-34"/>
                <a:cs typeface="lookpeach" panose="02000503000000000000" pitchFamily="2" charset="-34"/>
              </a:rPr>
              <a:t>การเก็บ</a:t>
            </a:r>
          </a:p>
          <a:p>
            <a:pPr algn="ctr"/>
            <a:r>
              <a:rPr lang="th-TH" sz="2400" b="1" dirty="0">
                <a:latin typeface="lookpeach" panose="02000503000000000000" pitchFamily="2" charset="-34"/>
                <a:cs typeface="lookpeach" panose="02000503000000000000" pitchFamily="2" charset="-34"/>
              </a:rPr>
              <a:t>ภาษีป้าย</a:t>
            </a:r>
          </a:p>
        </p:txBody>
      </p:sp>
      <p:sp>
        <p:nvSpPr>
          <p:cNvPr id="48" name="สี่เหลี่ยมผืนผ้า: มุมมน 47">
            <a:extLst>
              <a:ext uri="{FF2B5EF4-FFF2-40B4-BE49-F238E27FC236}">
                <a16:creationId xmlns:a16="http://schemas.microsoft.com/office/drawing/2014/main" id="{1F01C17A-B824-4200-84F0-9DB063DB90BC}"/>
              </a:ext>
            </a:extLst>
          </p:cNvPr>
          <p:cNvSpPr/>
          <p:nvPr/>
        </p:nvSpPr>
        <p:spPr>
          <a:xfrm>
            <a:off x="9180692" y="2251642"/>
            <a:ext cx="3196497" cy="1347748"/>
          </a:xfrm>
          <a:prstGeom prst="roundRect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49" name="สี่เหลี่ยมผืนผ้า: มุมมน 48">
            <a:extLst>
              <a:ext uri="{FF2B5EF4-FFF2-40B4-BE49-F238E27FC236}">
                <a16:creationId xmlns:a16="http://schemas.microsoft.com/office/drawing/2014/main" id="{093CE43F-03B5-403E-9CCF-4AA6826C627C}"/>
              </a:ext>
            </a:extLst>
          </p:cNvPr>
          <p:cNvSpPr/>
          <p:nvPr/>
        </p:nvSpPr>
        <p:spPr>
          <a:xfrm>
            <a:off x="9204065" y="3683577"/>
            <a:ext cx="3173124" cy="1630468"/>
          </a:xfrm>
          <a:prstGeom prst="roundRect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0" name="สี่เหลี่ยมผืนผ้า: มุมมน 49">
            <a:extLst>
              <a:ext uri="{FF2B5EF4-FFF2-40B4-BE49-F238E27FC236}">
                <a16:creationId xmlns:a16="http://schemas.microsoft.com/office/drawing/2014/main" id="{064BC420-C97D-48DD-A303-FA1459CC4BAC}"/>
              </a:ext>
            </a:extLst>
          </p:cNvPr>
          <p:cNvSpPr/>
          <p:nvPr/>
        </p:nvSpPr>
        <p:spPr>
          <a:xfrm>
            <a:off x="9220107" y="5391092"/>
            <a:ext cx="3175869" cy="1546060"/>
          </a:xfrm>
          <a:prstGeom prst="roundRect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ลูกศร: เครื่องหมายบั้ง 50">
            <a:extLst>
              <a:ext uri="{FF2B5EF4-FFF2-40B4-BE49-F238E27FC236}">
                <a16:creationId xmlns:a16="http://schemas.microsoft.com/office/drawing/2014/main" id="{6B01D81C-C0A2-4708-99B0-B4CE3FE3CDDB}"/>
              </a:ext>
            </a:extLst>
          </p:cNvPr>
          <p:cNvSpPr/>
          <p:nvPr/>
        </p:nvSpPr>
        <p:spPr>
          <a:xfrm>
            <a:off x="8312341" y="4154664"/>
            <a:ext cx="762827" cy="117051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6" name="ลูกศร: เครื่องหมายบั้ง 25">
            <a:extLst>
              <a:ext uri="{FF2B5EF4-FFF2-40B4-BE49-F238E27FC236}">
                <a16:creationId xmlns:a16="http://schemas.microsoft.com/office/drawing/2014/main" id="{1E6880E0-24B3-4C73-A143-992EB1E7FB97}"/>
              </a:ext>
            </a:extLst>
          </p:cNvPr>
          <p:cNvSpPr/>
          <p:nvPr/>
        </p:nvSpPr>
        <p:spPr>
          <a:xfrm>
            <a:off x="7509366" y="4172562"/>
            <a:ext cx="762827" cy="117051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0D14CB9C-77DF-4D68-AAB4-BD382DFE7D7A}"/>
              </a:ext>
            </a:extLst>
          </p:cNvPr>
          <p:cNvSpPr txBox="1"/>
          <p:nvPr/>
        </p:nvSpPr>
        <p:spPr>
          <a:xfrm>
            <a:off x="9289701" y="2396978"/>
            <a:ext cx="306312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1.</a:t>
            </a:r>
            <a:r>
              <a:rPr lang="th-TH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ป้ายที่มีอักษรไทยล้วน</a:t>
            </a:r>
          </a:p>
          <a:p>
            <a:endParaRPr lang="th-TH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ข้อความเคลื่อนที่ได้/เปลี่ยนได้ 10.</a:t>
            </a:r>
          </a:p>
          <a:p>
            <a:pPr marL="285750" indent="-285750">
              <a:buFontTx/>
              <a:buChar char="-"/>
            </a:pPr>
            <a:endParaRPr lang="th-TH" sz="1100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ข้อความเคลื่อนที่ไม่ได้/เปลี่ยนไม่ได้ 5.</a:t>
            </a: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8DF92823-11BA-4529-841F-052907D14794}"/>
              </a:ext>
            </a:extLst>
          </p:cNvPr>
          <p:cNvSpPr txBox="1"/>
          <p:nvPr/>
        </p:nvSpPr>
        <p:spPr>
          <a:xfrm>
            <a:off x="9223144" y="3765393"/>
            <a:ext cx="312968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2.</a:t>
            </a:r>
            <a:r>
              <a:rPr lang="th-TH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ป้ายที่มีอักษรไทยล้วน</a:t>
            </a:r>
          </a:p>
          <a:p>
            <a:r>
              <a:rPr lang="th-TH" sz="12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ป้ายที่มีอักษรไทยปนกับภาษาต่างประเทศ</a:t>
            </a:r>
          </a:p>
          <a:p>
            <a:r>
              <a:rPr lang="th-TH" sz="12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หรือรูปภาพ/เครื่องหมาย</a:t>
            </a:r>
            <a:r>
              <a:rPr lang="th-TH" sz="1200" dirty="0" err="1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ต่างๆ</a:t>
            </a:r>
            <a:endParaRPr lang="th-TH" sz="1200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endParaRPr lang="th-TH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ข้อความเคลื่อนที่ได้/เปลี่ยนได้ 26.</a:t>
            </a:r>
          </a:p>
          <a:p>
            <a:pPr marL="285750" indent="-285750">
              <a:buFontTx/>
              <a:buChar char="-"/>
            </a:pPr>
            <a:endParaRPr lang="th-TH" sz="1100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ข้อความเคลื่อนที่ไม่ได้/เปลี่ยนไม่ได้ 52.</a:t>
            </a:r>
          </a:p>
        </p:txBody>
      </p:sp>
      <p:sp>
        <p:nvSpPr>
          <p:cNvPr id="34" name="กล่องข้อความ 33">
            <a:extLst>
              <a:ext uri="{FF2B5EF4-FFF2-40B4-BE49-F238E27FC236}">
                <a16:creationId xmlns:a16="http://schemas.microsoft.com/office/drawing/2014/main" id="{83B3EB97-62D7-4DAB-B6C6-ED2ADBF6DB8A}"/>
              </a:ext>
            </a:extLst>
          </p:cNvPr>
          <p:cNvSpPr txBox="1"/>
          <p:nvPr/>
        </p:nvSpPr>
        <p:spPr>
          <a:xfrm>
            <a:off x="9272299" y="5457940"/>
            <a:ext cx="317586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3.</a:t>
            </a:r>
            <a:r>
              <a:rPr lang="th-TH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ป้ายที่มีอักษรไทยล้วน</a:t>
            </a:r>
          </a:p>
          <a:p>
            <a:r>
              <a:rPr lang="th-TH" sz="12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ป้ายที่ไม่มีอักษร เป็นภาษาต่างประเทศ</a:t>
            </a:r>
          </a:p>
          <a:p>
            <a:r>
              <a:rPr lang="th-TH" sz="12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หรือรูปภาพ/สัญลักษณ์</a:t>
            </a:r>
            <a:r>
              <a:rPr lang="th-TH" sz="1200" dirty="0" err="1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อื่นๆ</a:t>
            </a:r>
            <a:r>
              <a:rPr lang="th-TH" sz="12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ที่ไม่ใช่ภาษาไทย</a:t>
            </a:r>
          </a:p>
          <a:p>
            <a:endParaRPr lang="th-TH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ข้อความเคลื่อนที่ได้/เปลี่ยนได้ 52.</a:t>
            </a:r>
          </a:p>
          <a:p>
            <a:pPr marL="285750" indent="-285750">
              <a:buFontTx/>
              <a:buChar char="-"/>
            </a:pPr>
            <a:endParaRPr lang="th-TH" sz="1100" dirty="0">
              <a:solidFill>
                <a:schemeClr val="bg1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marL="285750" indent="-285750">
              <a:buFontTx/>
              <a:buChar char="-"/>
            </a:pPr>
            <a:r>
              <a:rPr lang="th-TH" sz="1100" dirty="0">
                <a:solidFill>
                  <a:schemeClr val="bg1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ข้อความเคลื่อนที่ไม่ได้/เปลี่ยนไม่ได้ 50.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059619A-F372-CFBB-1C20-B4BA52F02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/>
          <a:stretch>
            <a:fillRect/>
          </a:stretch>
        </p:blipFill>
        <p:spPr bwMode="auto">
          <a:xfrm>
            <a:off x="940130" y="360243"/>
            <a:ext cx="1516464" cy="13317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66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>
            <a:extLst>
              <a:ext uri="{FF2B5EF4-FFF2-40B4-BE49-F238E27FC236}">
                <a16:creationId xmlns:a16="http://schemas.microsoft.com/office/drawing/2014/main" id="{30A2E40C-BD0F-46FB-A6F8-32974F20A50D}"/>
              </a:ext>
            </a:extLst>
          </p:cNvPr>
          <p:cNvSpPr/>
          <p:nvPr/>
        </p:nvSpPr>
        <p:spPr>
          <a:xfrm>
            <a:off x="204792" y="238351"/>
            <a:ext cx="12177486" cy="7082971"/>
          </a:xfrm>
          <a:prstGeom prst="rect">
            <a:avLst/>
          </a:prstGeom>
          <a:solidFill>
            <a:srgbClr val="003366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7CD73AF5-2A62-46E3-8F66-3CAC66902871}"/>
              </a:ext>
            </a:extLst>
          </p:cNvPr>
          <p:cNvSpPr/>
          <p:nvPr/>
        </p:nvSpPr>
        <p:spPr>
          <a:xfrm>
            <a:off x="391894" y="508000"/>
            <a:ext cx="9898743" cy="149497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dirty="0">
                <a:latin typeface="Lulu Med" pitchFamily="2" charset="-34"/>
                <a:cs typeface="Lulu Med" pitchFamily="2" charset="-34"/>
              </a:rPr>
              <a:t>ประชาสัมพันธ์ การชำระภาษีประจำปี 2566</a:t>
            </a:r>
          </a:p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องค์การบริหารส่วนตำบลห้วยยูง อำเภอเหนือคลอง จังหวัดกระบี่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89302603-A366-4FB4-A396-8C599AF5DB23}"/>
              </a:ext>
            </a:extLst>
          </p:cNvPr>
          <p:cNvSpPr/>
          <p:nvPr/>
        </p:nvSpPr>
        <p:spPr>
          <a:xfrm>
            <a:off x="545867" y="3280224"/>
            <a:ext cx="2830281" cy="3425371"/>
          </a:xfrm>
          <a:prstGeom prst="roundRect">
            <a:avLst/>
          </a:prstGeom>
          <a:solidFill>
            <a:srgbClr val="CC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id="{68D5D2C2-5EDC-4CD4-96F0-305B4507C851}"/>
              </a:ext>
            </a:extLst>
          </p:cNvPr>
          <p:cNvSpPr/>
          <p:nvPr/>
        </p:nvSpPr>
        <p:spPr>
          <a:xfrm>
            <a:off x="529777" y="2249714"/>
            <a:ext cx="2846371" cy="827305"/>
          </a:xfrm>
          <a:prstGeom prst="roundRect">
            <a:avLst/>
          </a:prstGeom>
          <a:solidFill>
            <a:srgbClr val="D6009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ภาษีที่ดินและ</a:t>
            </a:r>
          </a:p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สิ่งปลูกสร้าง</a:t>
            </a:r>
          </a:p>
        </p:txBody>
      </p:sp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8EB1C3F4-EFF6-4F15-B288-52FDEE4A83A1}"/>
              </a:ext>
            </a:extLst>
          </p:cNvPr>
          <p:cNvSpPr/>
          <p:nvPr/>
        </p:nvSpPr>
        <p:spPr>
          <a:xfrm>
            <a:off x="3685043" y="2249708"/>
            <a:ext cx="2830281" cy="8273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ภาษีป้าย</a:t>
            </a:r>
          </a:p>
        </p:txBody>
      </p:sp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id="{49452BAD-9909-4B85-AD01-65A3679CE05B}"/>
              </a:ext>
            </a:extLst>
          </p:cNvPr>
          <p:cNvSpPr/>
          <p:nvPr/>
        </p:nvSpPr>
        <p:spPr>
          <a:xfrm>
            <a:off x="6856399" y="2271471"/>
            <a:ext cx="2830281" cy="827311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สิ่งปลูกสร้าง</a:t>
            </a:r>
          </a:p>
          <a:p>
            <a:pPr algn="ctr"/>
            <a:r>
              <a:rPr lang="th-TH" sz="2800" dirty="0">
                <a:latin typeface="Lulu Med" pitchFamily="2" charset="-34"/>
                <a:cs typeface="Lulu Med" pitchFamily="2" charset="-34"/>
              </a:rPr>
              <a:t>ล่วงล้ำลำแม่น้ำ</a:t>
            </a:r>
          </a:p>
        </p:txBody>
      </p:sp>
      <p:sp>
        <p:nvSpPr>
          <p:cNvPr id="15" name="สี่เหลี่ยมผืนผ้า: มุมมน 14">
            <a:extLst>
              <a:ext uri="{FF2B5EF4-FFF2-40B4-BE49-F238E27FC236}">
                <a16:creationId xmlns:a16="http://schemas.microsoft.com/office/drawing/2014/main" id="{DE44AF0B-3ADE-4CD3-9D17-CBC4A47B5725}"/>
              </a:ext>
            </a:extLst>
          </p:cNvPr>
          <p:cNvSpPr/>
          <p:nvPr/>
        </p:nvSpPr>
        <p:spPr>
          <a:xfrm>
            <a:off x="3688195" y="3222162"/>
            <a:ext cx="2830281" cy="3425371"/>
          </a:xfrm>
          <a:prstGeom prst="roundRect">
            <a:avLst/>
          </a:prstGeom>
          <a:solidFill>
            <a:srgbClr val="CC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ี่เหลี่ยมผืนผ้า: มุมมน 15">
            <a:extLst>
              <a:ext uri="{FF2B5EF4-FFF2-40B4-BE49-F238E27FC236}">
                <a16:creationId xmlns:a16="http://schemas.microsoft.com/office/drawing/2014/main" id="{B7F7F9EE-B365-4C39-8B73-F18F0FAE11CF}"/>
              </a:ext>
            </a:extLst>
          </p:cNvPr>
          <p:cNvSpPr/>
          <p:nvPr/>
        </p:nvSpPr>
        <p:spPr>
          <a:xfrm>
            <a:off x="6840309" y="3222157"/>
            <a:ext cx="2830281" cy="3425371"/>
          </a:xfrm>
          <a:prstGeom prst="roundRect">
            <a:avLst/>
          </a:prstGeom>
          <a:solidFill>
            <a:srgbClr val="CC66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7D8BE8F0-D6B0-484D-9E8E-556DC2DDA878}"/>
              </a:ext>
            </a:extLst>
          </p:cNvPr>
          <p:cNvSpPr txBox="1"/>
          <p:nvPr/>
        </p:nvSpPr>
        <p:spPr>
          <a:xfrm>
            <a:off x="6903118" y="3417941"/>
            <a:ext cx="26472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Lulu Med" pitchFamily="2" charset="-34"/>
                <a:cs typeface="Lulu Med" pitchFamily="2" charset="-34"/>
              </a:rPr>
              <a:t>อาคารหรือสิ่งอื่นใดที่ล่วงล้ำลำแม่น้ำ</a:t>
            </a:r>
          </a:p>
          <a:p>
            <a:endParaRPr lang="th-TH" dirty="0">
              <a:latin typeface="Lulu Med" pitchFamily="2" charset="-34"/>
              <a:cs typeface="Lulu Med" pitchFamily="2" charset="-34"/>
            </a:endParaRPr>
          </a:p>
          <a:p>
            <a:r>
              <a:rPr lang="th-TH" dirty="0">
                <a:latin typeface="Lulu Med" pitchFamily="2" charset="-34"/>
                <a:cs typeface="Lulu Med" pitchFamily="2" charset="-34"/>
              </a:rPr>
              <a:t>เรียกคืนค่าตอบแทนใบอนุญาตให้ปลูกสร้างสิ่งปลูกสร้างล่วงล้ำลำแม่น้ำ ตามคำสั่ง คสช. 32/2560</a:t>
            </a:r>
          </a:p>
          <a:p>
            <a:endParaRPr lang="th-TH" dirty="0">
              <a:latin typeface="Lulu Med" pitchFamily="2" charset="-34"/>
              <a:cs typeface="Lulu Med" pitchFamily="2" charset="-34"/>
            </a:endParaRPr>
          </a:p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** ชำระตั้งแต่ </a:t>
            </a:r>
          </a:p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เดือน มกราคม – เมษายน </a:t>
            </a:r>
          </a:p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ของทุกปี</a:t>
            </a:r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B6F9ADD6-1422-4FDF-8577-67DCC48DC8F7}"/>
              </a:ext>
            </a:extLst>
          </p:cNvPr>
          <p:cNvSpPr txBox="1"/>
          <p:nvPr/>
        </p:nvSpPr>
        <p:spPr>
          <a:xfrm>
            <a:off x="3717223" y="3487441"/>
            <a:ext cx="2864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** ยื่นแบบภาษีแสดงรายการ </a:t>
            </a:r>
            <a:r>
              <a:rPr lang="en-US" u="sng" dirty="0">
                <a:latin typeface="Lulu Med" pitchFamily="2" charset="-34"/>
                <a:cs typeface="Lulu Med" pitchFamily="2" charset="-34"/>
              </a:rPr>
              <a:t>(</a:t>
            </a:r>
            <a:r>
              <a:rPr lang="th-TH" u="sng" dirty="0" err="1">
                <a:latin typeface="Lulu Med" pitchFamily="2" charset="-34"/>
                <a:cs typeface="Lulu Med" pitchFamily="2" charset="-34"/>
              </a:rPr>
              <a:t>ภป</a:t>
            </a:r>
            <a:r>
              <a:rPr lang="th-TH" u="sng" dirty="0">
                <a:latin typeface="Lulu Med" pitchFamily="2" charset="-34"/>
                <a:cs typeface="Lulu Med" pitchFamily="2" charset="-34"/>
              </a:rPr>
              <a:t>.1</a:t>
            </a:r>
            <a:r>
              <a:rPr lang="en-US" u="sng" dirty="0">
                <a:latin typeface="Lulu Med" pitchFamily="2" charset="-34"/>
                <a:cs typeface="Lulu Med" pitchFamily="2" charset="-34"/>
              </a:rPr>
              <a:t>) </a:t>
            </a:r>
            <a:r>
              <a:rPr lang="th-TH" u="sng" dirty="0">
                <a:latin typeface="Lulu Med" pitchFamily="2" charset="-34"/>
                <a:cs typeface="Lulu Med" pitchFamily="2" charset="-34"/>
              </a:rPr>
              <a:t>ตั้งแต่เดือน</a:t>
            </a:r>
          </a:p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 มกราคม – มีนาคม ของทุกปี </a:t>
            </a:r>
          </a:p>
          <a:p>
            <a:endParaRPr lang="th-TH" dirty="0">
              <a:latin typeface="Lulu Med" pitchFamily="2" charset="-34"/>
              <a:cs typeface="Lulu Med" pitchFamily="2" charset="-34"/>
            </a:endParaRPr>
          </a:p>
          <a:p>
            <a:r>
              <a:rPr lang="th-TH" dirty="0">
                <a:latin typeface="Lulu Med" pitchFamily="2" charset="-34"/>
                <a:cs typeface="Lulu Med" pitchFamily="2" charset="-34"/>
              </a:rPr>
              <a:t>และชำระภายใน 15วัน นับตั้งแต่วันที่ได้รับแจ้งประเมิน</a:t>
            </a:r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91BCA913-46F2-408A-ABDC-8FB6141AA0BB}"/>
              </a:ext>
            </a:extLst>
          </p:cNvPr>
          <p:cNvSpPr txBox="1"/>
          <p:nvPr/>
        </p:nvSpPr>
        <p:spPr>
          <a:xfrm>
            <a:off x="612150" y="3559326"/>
            <a:ext cx="29558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latin typeface="Lulu Med" pitchFamily="2" charset="-34"/>
                <a:cs typeface="Lulu Med" pitchFamily="2" charset="-34"/>
              </a:rPr>
              <a:t>เจ้าของที่ดินหรือสิ่งปลูกสร้าง หรือผู้ครอบครอง หรือทำประโยชน์ในที่ดินหรือสิ่งปลูกสร้างอันเป็นทรัพย์สินของรัฐ</a:t>
            </a:r>
          </a:p>
          <a:p>
            <a:endParaRPr lang="th-TH" dirty="0">
              <a:latin typeface="Lulu Med" pitchFamily="2" charset="-34"/>
              <a:cs typeface="Lulu Med" pitchFamily="2" charset="-34"/>
            </a:endParaRPr>
          </a:p>
          <a:p>
            <a:r>
              <a:rPr lang="th-TH" u="sng" dirty="0">
                <a:latin typeface="Lulu Med" pitchFamily="2" charset="-34"/>
                <a:cs typeface="Lulu Med" pitchFamily="2" charset="-34"/>
              </a:rPr>
              <a:t>**แจ้งประเมินภายในเดือนกุมภาพันธ์ และชำระเดือนเมษายน ของทุกปี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1A93F4D6-1A9C-898C-13AC-1A633BB0A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5708" y="508000"/>
            <a:ext cx="2054530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13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C18CFB79-2823-9918-D45F-441816CB2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54" b="97500" l="5000" r="97286">
                        <a14:foregroundMark x1="9429" y1="36923" x2="5000" y2="52885"/>
                        <a14:foregroundMark x1="89857" y1="48462" x2="92143" y2="65769"/>
                        <a14:foregroundMark x1="85857" y1="16154" x2="87143" y2="28077"/>
                        <a14:foregroundMark x1="79857" y1="3654" x2="77571" y2="10385"/>
                        <a14:foregroundMark x1="26857" y1="78269" x2="27857" y2="84231"/>
                        <a14:foregroundMark x1="36429" y1="74038" x2="26571" y2="75385"/>
                        <a14:foregroundMark x1="26571" y1="75385" x2="26571" y2="75385"/>
                        <a14:foregroundMark x1="25429" y1="81731" x2="27857" y2="64808"/>
                        <a14:foregroundMark x1="27857" y1="64808" x2="26857" y2="60962"/>
                        <a14:foregroundMark x1="32000" y1="91346" x2="27143" y2="78269"/>
                        <a14:foregroundMark x1="28000" y1="85769" x2="28000" y2="85769"/>
                        <a14:foregroundMark x1="28000" y1="85000" x2="29429" y2="78269"/>
                        <a14:foregroundMark x1="29429" y1="77500" x2="25286" y2="88269"/>
                        <a14:foregroundMark x1="41714" y1="44423" x2="47143" y2="64423"/>
                        <a14:foregroundMark x1="89571" y1="59808" x2="90571" y2="74038"/>
                        <a14:foregroundMark x1="21714" y1="90000" x2="21571" y2="89808"/>
                        <a14:foregroundMark x1="31000" y1="97692" x2="34571" y2="97692"/>
                        <a14:foregroundMark x1="97286" y1="85385" x2="96571" y2="74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0" y="188698"/>
            <a:ext cx="2634711" cy="2293748"/>
          </a:xfrm>
          <a:prstGeom prst="rect">
            <a:avLst/>
          </a:prstGeom>
        </p:spPr>
      </p:pic>
      <p:sp>
        <p:nvSpPr>
          <p:cNvPr id="12" name="แผนผังลำดับงาน: สิ้นสุด 11">
            <a:extLst>
              <a:ext uri="{FF2B5EF4-FFF2-40B4-BE49-F238E27FC236}">
                <a16:creationId xmlns:a16="http://schemas.microsoft.com/office/drawing/2014/main" id="{0B5AB287-4232-909E-0078-6A763D9ECF68}"/>
              </a:ext>
            </a:extLst>
          </p:cNvPr>
          <p:cNvSpPr/>
          <p:nvPr/>
        </p:nvSpPr>
        <p:spPr>
          <a:xfrm>
            <a:off x="2797987" y="108488"/>
            <a:ext cx="9624312" cy="2426165"/>
          </a:xfrm>
          <a:prstGeom prst="flowChartTerminator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77E3A5A-B1DE-2A43-D85E-2602E7A1DFC5}"/>
              </a:ext>
            </a:extLst>
          </p:cNvPr>
          <p:cNvSpPr txBox="1"/>
          <p:nvPr/>
        </p:nvSpPr>
        <p:spPr>
          <a:xfrm>
            <a:off x="2783171" y="576564"/>
            <a:ext cx="962431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>
                <a:effectLst/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ประกาศสำหรับผู้ที่ได้รับแบบบัญชีรายการที่ดินและ</a:t>
            </a:r>
          </a:p>
          <a:p>
            <a:pPr algn="ctr"/>
            <a:r>
              <a:rPr lang="th-TH" sz="4000" dirty="0">
                <a:effectLst/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สิ่งปลูกสร้าง </a:t>
            </a:r>
            <a:r>
              <a:rPr lang="en-US" sz="4000" dirty="0">
                <a:effectLst/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(</a:t>
            </a:r>
            <a:r>
              <a:rPr lang="th-TH" sz="4000" dirty="0">
                <a:effectLst/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ภ.ด.ส.3</a:t>
            </a:r>
            <a:r>
              <a:rPr lang="en-US" sz="4000" dirty="0">
                <a:effectLst/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)</a:t>
            </a:r>
          </a:p>
          <a:p>
            <a:pPr algn="ctr"/>
            <a:r>
              <a:rPr lang="th-TH" sz="4400" dirty="0">
                <a:solidFill>
                  <a:srgbClr val="FF0000"/>
                </a:solidFill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เชิญฟังทางนี้ค่ะ</a:t>
            </a:r>
            <a:r>
              <a:rPr lang="en-US" sz="4400" dirty="0">
                <a:solidFill>
                  <a:srgbClr val="FF0000"/>
                </a:solidFill>
                <a:latin typeface="nuraplearn ver1 thin" panose="02000503000000000000" pitchFamily="2" charset="-34"/>
                <a:ea typeface="nuraplearn ver1 thin" panose="02000503000000000000" pitchFamily="2" charset="-34"/>
                <a:cs typeface="nuraplearn ver1 thin" panose="02000503000000000000" pitchFamily="2" charset="-34"/>
              </a:rPr>
              <a:t>!!!!!</a:t>
            </a:r>
            <a:endParaRPr lang="th-TH" sz="4400" dirty="0">
              <a:solidFill>
                <a:srgbClr val="FF0000"/>
              </a:solidFill>
              <a:latin typeface="nuraplearn ver1 thin" panose="02000503000000000000" pitchFamily="2" charset="-34"/>
              <a:ea typeface="nuraplearn ver1 thin" panose="02000503000000000000" pitchFamily="2" charset="-34"/>
              <a:cs typeface="nuraplearn ver1 thin" panose="02000503000000000000" pitchFamily="2" charset="-34"/>
            </a:endParaRPr>
          </a:p>
        </p:txBody>
      </p:sp>
      <p:sp>
        <p:nvSpPr>
          <p:cNvPr id="18" name="สี่เหลี่ยมผืนผ้า: มุมมน 17">
            <a:extLst>
              <a:ext uri="{FF2B5EF4-FFF2-40B4-BE49-F238E27FC236}">
                <a16:creationId xmlns:a16="http://schemas.microsoft.com/office/drawing/2014/main" id="{C2518658-3AC0-86F0-B1F4-7EF9CFFC8A52}"/>
              </a:ext>
            </a:extLst>
          </p:cNvPr>
          <p:cNvSpPr/>
          <p:nvPr/>
        </p:nvSpPr>
        <p:spPr>
          <a:xfrm>
            <a:off x="160422" y="2775285"/>
            <a:ext cx="6304548" cy="4475748"/>
          </a:xfrm>
          <a:prstGeom prst="roundRect">
            <a:avLst/>
          </a:prstGeom>
          <a:solidFill>
            <a:srgbClr val="F9BDBD"/>
          </a:solidFill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9" name="กล่องข้อความ 18">
            <a:extLst>
              <a:ext uri="{FF2B5EF4-FFF2-40B4-BE49-F238E27FC236}">
                <a16:creationId xmlns:a16="http://schemas.microsoft.com/office/drawing/2014/main" id="{67EAB192-9D30-D236-E210-D58F06D513AF}"/>
              </a:ext>
            </a:extLst>
          </p:cNvPr>
          <p:cNvSpPr txBox="1"/>
          <p:nvPr/>
        </p:nvSpPr>
        <p:spPr>
          <a:xfrm>
            <a:off x="469980" y="3045188"/>
            <a:ext cx="565355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dirty="0">
                <a:latin typeface="Cloey" panose="00000500000000000000" pitchFamily="2" charset="-34"/>
                <a:cs typeface="Cloey" panose="00000500000000000000" pitchFamily="2" charset="-34"/>
              </a:rPr>
              <a:t>ประชาสัมพันธ์ ผู้ที่อยู่ในข่ายต้องชำระภาษี</a:t>
            </a:r>
          </a:p>
          <a:p>
            <a:pPr algn="ctr"/>
            <a:r>
              <a:rPr lang="th-TH" sz="2800" dirty="0">
                <a:latin typeface="Cloey" panose="00000500000000000000" pitchFamily="2" charset="-34"/>
                <a:cs typeface="Cloey" panose="00000500000000000000" pitchFamily="2" charset="-34"/>
              </a:rPr>
              <a:t>และมีที่ดินและสิ่งปลูกสร้าง อยู่ในพื้นที่</a:t>
            </a:r>
          </a:p>
          <a:p>
            <a:pPr algn="ctr"/>
            <a:r>
              <a:rPr lang="th-TH" sz="2800" dirty="0">
                <a:latin typeface="Cloey" panose="00000500000000000000" pitchFamily="2" charset="-34"/>
                <a:cs typeface="Cloey" panose="00000500000000000000" pitchFamily="2" charset="-34"/>
              </a:rPr>
              <a:t>ตำบลห้วยยูงทุกท่าน</a:t>
            </a:r>
          </a:p>
          <a:p>
            <a:pPr algn="ctr"/>
            <a:endParaRPr lang="th-TH" sz="1100" dirty="0">
              <a:latin typeface="Cloey" panose="00000500000000000000" pitchFamily="2" charset="-34"/>
              <a:cs typeface="Cloey" panose="00000500000000000000" pitchFamily="2" charset="-34"/>
            </a:endParaRPr>
          </a:p>
          <a:p>
            <a:r>
              <a:rPr lang="th-TH" sz="2400" dirty="0">
                <a:latin typeface="Cloey" panose="00000500000000000000" pitchFamily="2" charset="-34"/>
                <a:cs typeface="Cloey" panose="00000500000000000000" pitchFamily="2" charset="-34"/>
              </a:rPr>
              <a:t>บัดนี้องค์การบริหารส่วนตำบลห้วยยูงได้จัดทำแบบบัญชีรายการที่ดินและสิ่งปลูกสร้าง </a:t>
            </a:r>
            <a:r>
              <a:rPr lang="en-US" sz="2400" dirty="0">
                <a:latin typeface="Cloey" panose="00000500000000000000" pitchFamily="2" charset="-34"/>
                <a:cs typeface="Cloey" panose="00000500000000000000" pitchFamily="2" charset="-34"/>
              </a:rPr>
              <a:t>(</a:t>
            </a:r>
            <a:r>
              <a:rPr lang="th-TH" sz="2400" dirty="0">
                <a:latin typeface="Cloey" panose="00000500000000000000" pitchFamily="2" charset="-34"/>
                <a:cs typeface="Cloey" panose="00000500000000000000" pitchFamily="2" charset="-34"/>
              </a:rPr>
              <a:t>ภ.ด.ส.3</a:t>
            </a:r>
            <a:r>
              <a:rPr lang="en-US" sz="2400" dirty="0">
                <a:latin typeface="Cloey" panose="00000500000000000000" pitchFamily="2" charset="-34"/>
                <a:cs typeface="Cloey" panose="00000500000000000000" pitchFamily="2" charset="-34"/>
              </a:rPr>
              <a:t>) </a:t>
            </a:r>
            <a:r>
              <a:rPr lang="th-TH" sz="2400" dirty="0">
                <a:latin typeface="Cloey" panose="00000500000000000000" pitchFamily="2" charset="-34"/>
                <a:cs typeface="Cloey" panose="00000500000000000000" pitchFamily="2" charset="-34"/>
              </a:rPr>
              <a:t>และจัดส่งให้กับทุกท่านแล้ว</a:t>
            </a:r>
          </a:p>
          <a:p>
            <a:endParaRPr lang="th-TH" sz="2400" dirty="0">
              <a:latin typeface="Cloey" panose="00000500000000000000" pitchFamily="2" charset="-34"/>
              <a:cs typeface="Cloey" panose="00000500000000000000" pitchFamily="2" charset="-34"/>
            </a:endParaRPr>
          </a:p>
          <a:p>
            <a:r>
              <a:rPr lang="th-TH" sz="2400" dirty="0">
                <a:latin typeface="Cloey" panose="00000500000000000000" pitchFamily="2" charset="-34"/>
                <a:cs typeface="Cloey" panose="00000500000000000000" pitchFamily="2" charset="-34"/>
              </a:rPr>
              <a:t>*** หากท่านได้รับแบบบัญชีรายการ และทำการตรวจสอบแล้วมีข้อมูลผิดพลาด ไม่ถูกต้อง</a:t>
            </a:r>
          </a:p>
          <a:p>
            <a:r>
              <a:rPr lang="th-TH" sz="2400" dirty="0">
                <a:latin typeface="Cloey" panose="00000500000000000000" pitchFamily="2" charset="-34"/>
                <a:cs typeface="Cloey" panose="00000500000000000000" pitchFamily="2" charset="-34"/>
              </a:rPr>
              <a:t>ให้ท่านดำเนินการตามขั้นตอนต่อไปนี้</a:t>
            </a:r>
          </a:p>
        </p:txBody>
      </p:sp>
      <p:sp>
        <p:nvSpPr>
          <p:cNvPr id="23" name="ลูกศร: ขวา 22">
            <a:extLst>
              <a:ext uri="{FF2B5EF4-FFF2-40B4-BE49-F238E27FC236}">
                <a16:creationId xmlns:a16="http://schemas.microsoft.com/office/drawing/2014/main" id="{43D1464B-5B5F-74C9-1FB5-670277B19E00}"/>
              </a:ext>
            </a:extLst>
          </p:cNvPr>
          <p:cNvSpPr/>
          <p:nvPr/>
        </p:nvSpPr>
        <p:spPr>
          <a:xfrm>
            <a:off x="4694593" y="6618586"/>
            <a:ext cx="1006099" cy="581359"/>
          </a:xfrm>
          <a:prstGeom prst="rightArrow">
            <a:avLst/>
          </a:prstGeom>
          <a:solidFill>
            <a:srgbClr val="FF5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130EA0D3-A9F6-2F22-B804-283EFF4444EC}"/>
              </a:ext>
            </a:extLst>
          </p:cNvPr>
          <p:cNvSpPr txBox="1"/>
          <p:nvPr/>
        </p:nvSpPr>
        <p:spPr>
          <a:xfrm>
            <a:off x="5700692" y="2678564"/>
            <a:ext cx="6920484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457200" algn="thaiDist"/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ขั้นตอนการแจ้งเปลี่ยนแปลงแบบบัญชีรายการที่ดิน</a:t>
            </a:r>
          </a:p>
          <a:p>
            <a:pPr marL="457200" indent="457200" algn="thaiDist"/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และสิ่งปลูกสร้าง</a:t>
            </a:r>
          </a:p>
          <a:p>
            <a:pPr marL="457200" indent="457200" algn="thaiDist"/>
            <a:r>
              <a:rPr lang="th-TH" sz="2400" b="1" dirty="0">
                <a:solidFill>
                  <a:srgbClr val="00B0F0"/>
                </a:solidFill>
                <a:latin typeface="TH Fah kwang" panose="02000506000000020004" pitchFamily="2" charset="-34"/>
                <a:cs typeface="TH Fah kwang" panose="02000506000000020004" pitchFamily="2" charset="-34"/>
              </a:rPr>
              <a:t>1.จัดเตรียมเอกสารที่ดิน </a:t>
            </a:r>
          </a:p>
          <a:p>
            <a:pPr marL="457200" indent="457200" algn="thaiDist"/>
            <a:r>
              <a:rPr lang="th-TH" sz="2400" b="1" dirty="0">
                <a:solidFill>
                  <a:srgbClr val="000000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</a:t>
            </a:r>
            <a:r>
              <a:rPr lang="th-TH" sz="2400" b="1" dirty="0">
                <a:solidFill>
                  <a:srgbClr val="D60093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1.1 สำเนาโฉนดที่ดิน</a:t>
            </a:r>
            <a:endParaRPr lang="en-US" sz="2400" b="1" dirty="0">
              <a:solidFill>
                <a:srgbClr val="D60093"/>
              </a:solidFill>
              <a:effectLst/>
              <a:latin typeface="TH Fah kwang" panose="02000506000000020004" pitchFamily="2" charset="-34"/>
              <a:ea typeface="Times New Roman" panose="02020603050405020304" pitchFamily="18" charset="0"/>
              <a:cs typeface="TH Fah kwang" panose="02000506000000020004" pitchFamily="2" charset="-34"/>
            </a:endParaRPr>
          </a:p>
          <a:p>
            <a:pPr marL="457200" indent="457200" algn="thaiDist"/>
            <a:r>
              <a:rPr lang="th-TH" sz="2400" b="1" dirty="0">
                <a:solidFill>
                  <a:srgbClr val="D60093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1.2 </a:t>
            </a:r>
            <a:r>
              <a:rPr lang="th-TH" sz="2400" b="1" dirty="0">
                <a:solidFill>
                  <a:srgbClr val="D60093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สำเนาทะเบียนบ้าน</a:t>
            </a:r>
            <a:endParaRPr lang="en-US" sz="2400" b="1" dirty="0">
              <a:solidFill>
                <a:srgbClr val="D60093"/>
              </a:solidFill>
              <a:effectLst/>
              <a:latin typeface="TH Fah kwang" panose="02000506000000020004" pitchFamily="2" charset="-34"/>
              <a:ea typeface="Times New Roman" panose="02020603050405020304" pitchFamily="18" charset="0"/>
              <a:cs typeface="TH Fah kwang" panose="02000506000000020004" pitchFamily="2" charset="-34"/>
            </a:endParaRPr>
          </a:p>
          <a:p>
            <a:pPr marL="457200" indent="457200" algn="thaiDist"/>
            <a:r>
              <a:rPr lang="th-TH" sz="2400" b="1" dirty="0">
                <a:solidFill>
                  <a:srgbClr val="D60093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1.3 </a:t>
            </a:r>
            <a:r>
              <a:rPr lang="th-TH" sz="2400" b="1" dirty="0">
                <a:solidFill>
                  <a:srgbClr val="D60093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หนังสือขออนุญาตปลูกสร้าง / </a:t>
            </a:r>
          </a:p>
          <a:p>
            <a:pPr marL="457200" indent="457200" algn="thaiDist"/>
            <a:r>
              <a:rPr lang="th-TH" sz="2400" b="1" dirty="0">
                <a:solidFill>
                  <a:srgbClr val="D60093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	</a:t>
            </a:r>
            <a:r>
              <a:rPr lang="th-TH" sz="2400" b="1" dirty="0">
                <a:solidFill>
                  <a:srgbClr val="D60093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แบบแปลนสิ่งปลูกสร้าง (ถ้ามี)</a:t>
            </a:r>
            <a:endParaRPr lang="en-US" sz="2400" b="1" dirty="0">
              <a:solidFill>
                <a:srgbClr val="D60093"/>
              </a:solidFill>
              <a:effectLst/>
              <a:latin typeface="TH Fah kwang" panose="02000506000000020004" pitchFamily="2" charset="-34"/>
              <a:ea typeface="Times New Roman" panose="02020603050405020304" pitchFamily="18" charset="0"/>
              <a:cs typeface="TH Fah kwang" panose="02000506000000020004" pitchFamily="2" charset="-34"/>
            </a:endParaRPr>
          </a:p>
          <a:p>
            <a:pPr marL="457200" indent="457200" algn="thaiDist"/>
            <a:r>
              <a:rPr lang="th-TH" sz="2400" b="1" dirty="0">
                <a:solidFill>
                  <a:srgbClr val="D60093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1.4 </a:t>
            </a:r>
            <a:r>
              <a:rPr lang="th-TH" sz="2400" b="1" dirty="0">
                <a:solidFill>
                  <a:srgbClr val="D60093"/>
                </a:solidFill>
                <a:effectLst/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เอกสารอื่นๆที่แสดงความเป็นเจ้าของกรรมสิทธิ์</a:t>
            </a:r>
          </a:p>
          <a:p>
            <a:pPr marL="457200" indent="457200" algn="thaiDist"/>
            <a:r>
              <a:rPr lang="th-TH" sz="2400" b="1" dirty="0">
                <a:solidFill>
                  <a:srgbClr val="00B0F0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2. ดำเนินการแจ้งเปลี่ยนแปลงข้อมูล </a:t>
            </a:r>
          </a:p>
          <a:p>
            <a:pPr marL="457200" indent="457200" algn="thaiDist"/>
            <a:r>
              <a:rPr lang="th-TH" sz="2400" b="1" dirty="0">
                <a:solidFill>
                  <a:srgbClr val="00B0F0"/>
                </a:solidFill>
                <a:latin typeface="TH Fah kwang" panose="02000506000000020004" pitchFamily="2" charset="-34"/>
                <a:ea typeface="Times New Roman" panose="02020603050405020304" pitchFamily="18" charset="0"/>
                <a:cs typeface="TH Fah kwang" panose="02000506000000020004" pitchFamily="2" charset="-34"/>
              </a:rPr>
              <a:t>	ณ สำนักงานองค์การบริหารส่วนตำบลห้วยยูง</a:t>
            </a:r>
          </a:p>
          <a:p>
            <a:pPr marL="457200" indent="457200" algn="thaiDist"/>
            <a:endParaRPr lang="en-US" sz="2400" dirty="0">
              <a:solidFill>
                <a:srgbClr val="00B0F0"/>
              </a:solidFill>
              <a:effectLst/>
              <a:latin typeface="TH Fah kwang" panose="02000506000000020004" pitchFamily="2" charset="-34"/>
              <a:ea typeface="Times New Roman" panose="02020603050405020304" pitchFamily="18" charset="0"/>
              <a:cs typeface="TH Fah kwang" panose="02000506000000020004" pitchFamily="2" charset="-34"/>
            </a:endParaRPr>
          </a:p>
          <a:p>
            <a:endParaRPr lang="th-TH" dirty="0"/>
          </a:p>
        </p:txBody>
      </p:sp>
      <p:sp>
        <p:nvSpPr>
          <p:cNvPr id="27" name="สี่เหลี่ยมผืนผ้า: มุมมน 26">
            <a:extLst>
              <a:ext uri="{FF2B5EF4-FFF2-40B4-BE49-F238E27FC236}">
                <a16:creationId xmlns:a16="http://schemas.microsoft.com/office/drawing/2014/main" id="{F6AE97C5-90FA-1D24-FAE5-4D7DD5027606}"/>
              </a:ext>
            </a:extLst>
          </p:cNvPr>
          <p:cNvSpPr/>
          <p:nvPr/>
        </p:nvSpPr>
        <p:spPr>
          <a:xfrm>
            <a:off x="6946232" y="6400800"/>
            <a:ext cx="5342021" cy="85023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8" name="กล่องข้อความ 27">
            <a:extLst>
              <a:ext uri="{FF2B5EF4-FFF2-40B4-BE49-F238E27FC236}">
                <a16:creationId xmlns:a16="http://schemas.microsoft.com/office/drawing/2014/main" id="{F6D3C3D9-92E5-2F44-ADA5-EA7B8F2679BF}"/>
              </a:ext>
            </a:extLst>
          </p:cNvPr>
          <p:cNvSpPr txBox="1"/>
          <p:nvPr/>
        </p:nvSpPr>
        <p:spPr>
          <a:xfrm>
            <a:off x="7512055" y="6503484"/>
            <a:ext cx="477619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</a:rPr>
              <a:t>ตั้งแต่วันนี้ – 31 มกราคม 2567 เท่านั้น</a:t>
            </a:r>
            <a:r>
              <a:rPr lang="en-US" sz="2800" b="1" dirty="0">
                <a:solidFill>
                  <a:schemeClr val="bg1"/>
                </a:solidFill>
              </a:rPr>
              <a:t>!!!</a:t>
            </a:r>
            <a:endParaRPr lang="th-TH" sz="2800" b="1" dirty="0">
              <a:solidFill>
                <a:schemeClr val="bg1"/>
              </a:solidFill>
            </a:endParaRPr>
          </a:p>
          <a:p>
            <a:r>
              <a:rPr lang="th-TH" dirty="0"/>
              <a:t>งานพัฒนาและจัดเก็บรายได้ กองคลัง </a:t>
            </a:r>
            <a:r>
              <a:rPr lang="th-TH"/>
              <a:t>โทร 075-656-140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0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5E6EF2F-566C-D9FE-D466-D42C9303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917048-AF3A-01CF-7320-FE006512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8768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1630</TotalTime>
  <Words>767</Words>
  <Application>Microsoft Office PowerPoint</Application>
  <PresentationFormat>กำหนดเอง</PresentationFormat>
  <Paragraphs>115</Paragraphs>
  <Slides>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22" baseType="lpstr">
      <vt:lpstr>Angsana New</vt:lpstr>
      <vt:lpstr>Arial</vt:lpstr>
      <vt:lpstr>Calibri</vt:lpstr>
      <vt:lpstr>Calibri Light</vt:lpstr>
      <vt:lpstr>Cloey</vt:lpstr>
      <vt:lpstr>FreesiaUPC</vt:lpstr>
      <vt:lpstr>IrisUPC</vt:lpstr>
      <vt:lpstr>JasmineUPC</vt:lpstr>
      <vt:lpstr>LilyUPC</vt:lpstr>
      <vt:lpstr>lookpeach</vt:lpstr>
      <vt:lpstr>Lulu Med</vt:lpstr>
      <vt:lpstr>nuraplearn ver1 thin</vt:lpstr>
      <vt:lpstr>TH Charm of AU</vt:lpstr>
      <vt:lpstr>TH Fah kwang</vt:lpstr>
      <vt:lpstr>TH Kodchasal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AdviceNK</dc:creator>
  <cp:lastModifiedBy>ADMIN</cp:lastModifiedBy>
  <cp:revision>64</cp:revision>
  <dcterms:created xsi:type="dcterms:W3CDTF">2021-08-19T02:47:46Z</dcterms:created>
  <dcterms:modified xsi:type="dcterms:W3CDTF">2024-06-12T07:05:29Z</dcterms:modified>
</cp:coreProperties>
</file>